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0" r:id="rId1"/>
  </p:sldMasterIdLst>
  <p:notesMasterIdLst>
    <p:notesMasterId r:id="rId24"/>
  </p:notesMasterIdLst>
  <p:sldIdLst>
    <p:sldId id="278" r:id="rId2"/>
    <p:sldId id="279" r:id="rId3"/>
    <p:sldId id="289" r:id="rId4"/>
    <p:sldId id="291" r:id="rId5"/>
    <p:sldId id="297" r:id="rId6"/>
    <p:sldId id="298" r:id="rId7"/>
    <p:sldId id="299" r:id="rId8"/>
    <p:sldId id="306" r:id="rId9"/>
    <p:sldId id="300" r:id="rId10"/>
    <p:sldId id="303" r:id="rId11"/>
    <p:sldId id="305" r:id="rId12"/>
    <p:sldId id="311" r:id="rId13"/>
    <p:sldId id="302" r:id="rId14"/>
    <p:sldId id="310" r:id="rId15"/>
    <p:sldId id="307" r:id="rId16"/>
    <p:sldId id="290" r:id="rId17"/>
    <p:sldId id="293" r:id="rId18"/>
    <p:sldId id="286" r:id="rId19"/>
    <p:sldId id="309" r:id="rId20"/>
    <p:sldId id="284" r:id="rId21"/>
    <p:sldId id="308" r:id="rId22"/>
    <p:sldId id="272" r:id="rId23"/>
  </p:sldIdLst>
  <p:sldSz cx="9144000" cy="6858000" type="screen4x3"/>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15" autoAdjust="0"/>
    <p:restoredTop sz="88476" autoAdjust="0"/>
  </p:normalViewPr>
  <p:slideViewPr>
    <p:cSldViewPr>
      <p:cViewPr varScale="1">
        <p:scale>
          <a:sx n="63" d="100"/>
          <a:sy n="63" d="100"/>
        </p:scale>
        <p:origin x="190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A14B8FF6-871D-4B88-99FC-99606EEB0137}" type="datetimeFigureOut">
              <a:rPr lang="en-US" smtClean="0"/>
              <a:pPr/>
              <a:t>4/16/2020</a:t>
            </a:fld>
            <a:endParaRPr lang="en-US"/>
          </a:p>
        </p:txBody>
      </p:sp>
      <p:sp>
        <p:nvSpPr>
          <p:cNvPr id="4" name="Slide Image Placeholder 3"/>
          <p:cNvSpPr>
            <a:spLocks noGrp="1" noRot="1" noChangeAspect="1"/>
          </p:cNvSpPr>
          <p:nvPr>
            <p:ph type="sldImg" idx="2"/>
          </p:nvPr>
        </p:nvSpPr>
        <p:spPr>
          <a:xfrm>
            <a:off x="939800" y="750888"/>
            <a:ext cx="5008563" cy="3757612"/>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3BA84F1F-996B-47D1-9244-D7167CB42CAF}" type="slidenum">
              <a:rPr lang="en-US" smtClean="0"/>
              <a:pPr/>
              <a:t>‹#›</a:t>
            </a:fld>
            <a:endParaRPr lang="en-US"/>
          </a:p>
        </p:txBody>
      </p:sp>
    </p:spTree>
    <p:extLst>
      <p:ext uri="{BB962C8B-B14F-4D97-AF65-F5344CB8AC3E}">
        <p14:creationId xmlns:p14="http://schemas.microsoft.com/office/powerpoint/2010/main" val="2529700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BA84F1F-996B-47D1-9244-D7167CB42CAF}" type="slidenum">
              <a:rPr lang="en-US" smtClean="0"/>
              <a:pPr/>
              <a:t>1</a:t>
            </a:fld>
            <a:endParaRPr lang="en-US" dirty="0"/>
          </a:p>
        </p:txBody>
      </p:sp>
    </p:spTree>
    <p:extLst>
      <p:ext uri="{BB962C8B-B14F-4D97-AF65-F5344CB8AC3E}">
        <p14:creationId xmlns:p14="http://schemas.microsoft.com/office/powerpoint/2010/main" val="2210743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A84F1F-996B-47D1-9244-D7167CB42CAF}" type="slidenum">
              <a:rPr lang="en-US" smtClean="0"/>
              <a:pPr/>
              <a:t>22</a:t>
            </a:fld>
            <a:endParaRPr lang="en-US"/>
          </a:p>
        </p:txBody>
      </p:sp>
    </p:spTree>
    <p:extLst>
      <p:ext uri="{BB962C8B-B14F-4D97-AF65-F5344CB8AC3E}">
        <p14:creationId xmlns:p14="http://schemas.microsoft.com/office/powerpoint/2010/main" val="1205765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5E2E89B-9178-4912-B274-A5F7B8D19778}" type="slidenum">
              <a:rPr lang="en-US" smtClean="0"/>
              <a:pPr/>
              <a:t>2</a:t>
            </a:fld>
            <a:endParaRPr lang="en-US" dirty="0"/>
          </a:p>
        </p:txBody>
      </p:sp>
    </p:spTree>
    <p:extLst>
      <p:ext uri="{BB962C8B-B14F-4D97-AF65-F5344CB8AC3E}">
        <p14:creationId xmlns:p14="http://schemas.microsoft.com/office/powerpoint/2010/main" val="317967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A84F1F-996B-47D1-9244-D7167CB42CAF}" type="slidenum">
              <a:rPr lang="en-US" smtClean="0"/>
              <a:pPr/>
              <a:t>4</a:t>
            </a:fld>
            <a:endParaRPr lang="en-US" dirty="0"/>
          </a:p>
        </p:txBody>
      </p:sp>
    </p:spTree>
    <p:extLst>
      <p:ext uri="{BB962C8B-B14F-4D97-AF65-F5344CB8AC3E}">
        <p14:creationId xmlns:p14="http://schemas.microsoft.com/office/powerpoint/2010/main" val="356888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A84F1F-996B-47D1-9244-D7167CB42CAF}" type="slidenum">
              <a:rPr lang="en-US" smtClean="0"/>
              <a:pPr/>
              <a:t>5</a:t>
            </a:fld>
            <a:endParaRPr lang="en-US" dirty="0"/>
          </a:p>
        </p:txBody>
      </p:sp>
    </p:spTree>
    <p:extLst>
      <p:ext uri="{BB962C8B-B14F-4D97-AF65-F5344CB8AC3E}">
        <p14:creationId xmlns:p14="http://schemas.microsoft.com/office/powerpoint/2010/main" val="1346305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BA84F1F-996B-47D1-9244-D7167CB42CAF}" type="slidenum">
              <a:rPr lang="en-US" smtClean="0"/>
              <a:pPr/>
              <a:t>15</a:t>
            </a:fld>
            <a:endParaRPr lang="en-US" dirty="0"/>
          </a:p>
        </p:txBody>
      </p:sp>
    </p:spTree>
    <p:extLst>
      <p:ext uri="{BB962C8B-B14F-4D97-AF65-F5344CB8AC3E}">
        <p14:creationId xmlns:p14="http://schemas.microsoft.com/office/powerpoint/2010/main" val="1783750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BA84F1F-996B-47D1-9244-D7167CB42CAF}" type="slidenum">
              <a:rPr lang="en-US" smtClean="0"/>
              <a:pPr/>
              <a:t>18</a:t>
            </a:fld>
            <a:endParaRPr lang="en-US" dirty="0"/>
          </a:p>
        </p:txBody>
      </p:sp>
    </p:spTree>
    <p:extLst>
      <p:ext uri="{BB962C8B-B14F-4D97-AF65-F5344CB8AC3E}">
        <p14:creationId xmlns:p14="http://schemas.microsoft.com/office/powerpoint/2010/main" val="222793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BA84F1F-996B-47D1-9244-D7167CB42CAF}" type="slidenum">
              <a:rPr lang="en-US" smtClean="0"/>
              <a:pPr/>
              <a:t>19</a:t>
            </a:fld>
            <a:endParaRPr lang="en-US" dirty="0"/>
          </a:p>
        </p:txBody>
      </p:sp>
    </p:spTree>
    <p:extLst>
      <p:ext uri="{BB962C8B-B14F-4D97-AF65-F5344CB8AC3E}">
        <p14:creationId xmlns:p14="http://schemas.microsoft.com/office/powerpoint/2010/main" val="2815207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BA84F1F-996B-47D1-9244-D7167CB42CAF}" type="slidenum">
              <a:rPr lang="en-US" smtClean="0"/>
              <a:pPr/>
              <a:t>20</a:t>
            </a:fld>
            <a:endParaRPr lang="en-US" dirty="0"/>
          </a:p>
        </p:txBody>
      </p:sp>
    </p:spTree>
    <p:extLst>
      <p:ext uri="{BB962C8B-B14F-4D97-AF65-F5344CB8AC3E}">
        <p14:creationId xmlns:p14="http://schemas.microsoft.com/office/powerpoint/2010/main" val="2879447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A84F1F-996B-47D1-9244-D7167CB42CAF}" type="slidenum">
              <a:rPr lang="en-US" smtClean="0"/>
              <a:pPr/>
              <a:t>21</a:t>
            </a:fld>
            <a:endParaRPr lang="en-US"/>
          </a:p>
        </p:txBody>
      </p:sp>
    </p:spTree>
    <p:extLst>
      <p:ext uri="{BB962C8B-B14F-4D97-AF65-F5344CB8AC3E}">
        <p14:creationId xmlns:p14="http://schemas.microsoft.com/office/powerpoint/2010/main" val="3213299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6A75A0F-F347-4824-9A78-968A831B8817}"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75A0F-F347-4824-9A78-968A831B8817}"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75A0F-F347-4824-9A78-968A831B8817}"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A75A0F-F347-4824-9A78-968A831B8817}"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75A0F-F347-4824-9A78-968A831B8817}" type="datetimeFigureOut">
              <a:rPr lang="en-US" smtClean="0"/>
              <a:pPr/>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A75A0F-F347-4824-9A78-968A831B8817}" type="datetimeFigureOut">
              <a:rPr lang="en-US" smtClean="0"/>
              <a:pPr/>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A75A0F-F347-4824-9A78-968A831B8817}" type="datetimeFigureOut">
              <a:rPr lang="en-US" smtClean="0"/>
              <a:pPr/>
              <a:t>4/16/2020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A75A0F-F347-4824-9A78-968A831B8817}" type="datetimeFigureOut">
              <a:rPr lang="en-US" smtClean="0"/>
              <a:pPr/>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75A0F-F347-4824-9A78-968A831B8817}" type="datetimeFigureOut">
              <a:rPr lang="en-US" smtClean="0"/>
              <a:pPr/>
              <a:t>4/16/2020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A75A0F-F347-4824-9A78-968A831B8817}" type="datetimeFigureOut">
              <a:rPr lang="en-US" smtClean="0"/>
              <a:pPr/>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A75A0F-F347-4824-9A78-968A831B8817}" type="datetimeFigureOut">
              <a:rPr lang="en-US" smtClean="0"/>
              <a:pPr/>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340EB3-B7C4-402C-97D1-2ABD84CFC52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75A0F-F347-4824-9A78-968A831B8817}" type="datetimeFigureOut">
              <a:rPr lang="en-US" smtClean="0"/>
              <a:pPr/>
              <a:t>4/16/2020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40EB3-B7C4-402C-97D1-2ABD84CFC5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11" Type="http://schemas.openxmlformats.org/officeDocument/2006/relationships/image" Target="../media/image9.emf"/><Relationship Id="rId5" Type="http://schemas.openxmlformats.org/officeDocument/2006/relationships/image" Target="../media/image3.emf"/><Relationship Id="rId10" Type="http://schemas.openxmlformats.org/officeDocument/2006/relationships/image" Target="../media/image8.emf"/><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redgoldfromeurope.jp/ja/recipe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redgoldfromeurope.jp/ja/member-companies/" TargetMode="Externa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hyperlink" Target="https://tinyurl.com/yxu9kjnx" TargetMode="External"/><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hyperlink" Target="https://tinyurl.com/yxjaurn8" TargetMode="External"/><Relationship Id="rId4" Type="http://schemas.openxmlformats.org/officeDocument/2006/relationships/hyperlink" Target="https://tinyurl.com/y4nfunu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hyperlink" Target="https://www.youtube.com/channel/UCKPP7ZdTkkaoIvRZ9sYvCbw" TargetMode="External"/><Relationship Id="rId13" Type="http://schemas.openxmlformats.org/officeDocument/2006/relationships/image" Target="../media/image54.png"/><Relationship Id="rId18" Type="http://schemas.openxmlformats.org/officeDocument/2006/relationships/image" Target="../media/image56.png"/><Relationship Id="rId3" Type="http://schemas.openxmlformats.org/officeDocument/2006/relationships/hyperlink" Target="https://redgoldfromeurope.jp/" TargetMode="External"/><Relationship Id="rId21" Type="http://schemas.openxmlformats.org/officeDocument/2006/relationships/image" Target="../media/image57.jpeg"/><Relationship Id="rId7" Type="http://schemas.openxmlformats.org/officeDocument/2006/relationships/hyperlink" Target="https://www.instagram.com/redgoldjp/?fbclid=IwAR2qSfj2EKrALr-jR5CcUni4y8AGTkUn0q6Iu5NK9AADpLNNhoIoCIBNZRE" TargetMode="External"/><Relationship Id="rId12" Type="http://schemas.openxmlformats.org/officeDocument/2006/relationships/image" Target="../media/image53.png"/><Relationship Id="rId17" Type="http://schemas.openxmlformats.org/officeDocument/2006/relationships/image" Target="../media/image55.jpeg"/><Relationship Id="rId2" Type="http://schemas.openxmlformats.org/officeDocument/2006/relationships/notesSlide" Target="../notesSlides/notesSlide10.xml"/><Relationship Id="rId16" Type="http://schemas.openxmlformats.org/officeDocument/2006/relationships/hyperlink" Target="mailto:m.barzan@redgoldfromeurope.com" TargetMode="External"/><Relationship Id="rId20" Type="http://schemas.openxmlformats.org/officeDocument/2006/relationships/hyperlink" Target="http://rebrand.ly/rgfe-video120jp" TargetMode="External"/><Relationship Id="rId1" Type="http://schemas.openxmlformats.org/officeDocument/2006/relationships/slideLayout" Target="../slideLayouts/slideLayout7.xml"/><Relationship Id="rId6" Type="http://schemas.openxmlformats.org/officeDocument/2006/relationships/hyperlink" Target="https://www.instagram.com/greatesttomatoesfromeurope/" TargetMode="External"/><Relationship Id="rId11" Type="http://schemas.openxmlformats.org/officeDocument/2006/relationships/image" Target="../media/image52.png"/><Relationship Id="rId5" Type="http://schemas.openxmlformats.org/officeDocument/2006/relationships/hyperlink" Target="https://www.facebook.com/red.goldjp.7" TargetMode="External"/><Relationship Id="rId15" Type="http://schemas.openxmlformats.org/officeDocument/2006/relationships/hyperlink" Target="mailto:k.miyaguchi@redgoldfromeurope.com" TargetMode="External"/><Relationship Id="rId10" Type="http://schemas.openxmlformats.org/officeDocument/2006/relationships/image" Target="../media/image51.png"/><Relationship Id="rId19" Type="http://schemas.openxmlformats.org/officeDocument/2006/relationships/hyperlink" Target="https://redgoldfromeurope.jp/videos/" TargetMode="External"/><Relationship Id="rId4" Type="http://schemas.openxmlformats.org/officeDocument/2006/relationships/hyperlink" Target="https://www.facebook.com/greatesttomatoesfromeurope" TargetMode="External"/><Relationship Id="rId9" Type="http://schemas.openxmlformats.org/officeDocument/2006/relationships/hyperlink" Target="https://twitter.com/RedGoldJapan1" TargetMode="External"/><Relationship Id="rId14" Type="http://schemas.openxmlformats.org/officeDocument/2006/relationships/hyperlink" Target="mailto:n.oshima@redgoldfromeurope.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anicav.it/" TargetMode="Externa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BE8ACCDE-AB41-F942-9507-F5EB6EC370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66" t="29698" r="26435" b="25693"/>
          <a:stretch/>
        </p:blipFill>
        <p:spPr>
          <a:xfrm>
            <a:off x="43019" y="5320102"/>
            <a:ext cx="1305433" cy="853800"/>
          </a:xfrm>
          <a:prstGeom prst="rect">
            <a:avLst/>
          </a:prstGeom>
        </p:spPr>
      </p:pic>
      <p:sp>
        <p:nvSpPr>
          <p:cNvPr id="6" name="Rectangle 5"/>
          <p:cNvSpPr/>
          <p:nvPr/>
        </p:nvSpPr>
        <p:spPr>
          <a:xfrm>
            <a:off x="1143000" y="228600"/>
            <a:ext cx="6934200" cy="954107"/>
          </a:xfrm>
          <a:prstGeom prst="rect">
            <a:avLst/>
          </a:prstGeom>
        </p:spPr>
        <p:txBody>
          <a:bodyPr wrap="square">
            <a:spAutoFit/>
          </a:bodyPr>
          <a:lstStyle/>
          <a:p>
            <a:pPr algn="ctr"/>
            <a:r>
              <a:rPr lang="ja-JP" altLang="en-US" sz="2800" b="1" dirty="0">
                <a:solidFill>
                  <a:srgbClr val="C00000"/>
                </a:solidFill>
              </a:rPr>
              <a:t>欧州産トマト！　それは真の芸術品</a:t>
            </a:r>
            <a:r>
              <a:rPr lang="en-GB" sz="2800" b="1" dirty="0">
                <a:solidFill>
                  <a:srgbClr val="C00000"/>
                </a:solidFill>
              </a:rPr>
              <a:t>!</a:t>
            </a:r>
            <a:r>
              <a:rPr lang="ja-JP" altLang="en-US" sz="2800" b="1" dirty="0">
                <a:solidFill>
                  <a:srgbClr val="C00000"/>
                </a:solidFill>
              </a:rPr>
              <a:t>　</a:t>
            </a:r>
            <a:endParaRPr lang="en-GB" sz="2800" b="1" dirty="0">
              <a:solidFill>
                <a:srgbClr val="C00000"/>
              </a:solidFill>
            </a:endParaRPr>
          </a:p>
          <a:p>
            <a:pPr algn="ctr"/>
            <a:r>
              <a:rPr lang="ja-JP" altLang="en-US" sz="2800" b="1" dirty="0">
                <a:solidFill>
                  <a:srgbClr val="C00000"/>
                </a:solidFill>
              </a:rPr>
              <a:t>キッチンの最高傑作をお試し下さい！</a:t>
            </a:r>
            <a:r>
              <a:rPr lang="en-GB" sz="2800" b="1" dirty="0">
                <a:solidFill>
                  <a:srgbClr val="C00000"/>
                </a:solidFill>
              </a:rPr>
              <a:t> </a:t>
            </a:r>
            <a:endParaRPr lang="en-US" sz="2800" b="1" dirty="0">
              <a:solidFill>
                <a:srgbClr val="C00000"/>
              </a:solidFill>
            </a:endParaRPr>
          </a:p>
        </p:txBody>
      </p:sp>
      <p:pic>
        <p:nvPicPr>
          <p:cNvPr id="5" name="Immagine 4">
            <a:extLst>
              <a:ext uri="{FF2B5EF4-FFF2-40B4-BE49-F238E27FC236}">
                <a16:creationId xmlns:a16="http://schemas.microsoft.com/office/drawing/2014/main" id="{7B84F5AF-9610-A149-85CB-033CB44CA9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2599" y="1371600"/>
            <a:ext cx="5715001" cy="4239149"/>
          </a:xfrm>
          <a:prstGeom prst="rect">
            <a:avLst/>
          </a:prstGeom>
        </p:spPr>
      </p:pic>
      <p:pic>
        <p:nvPicPr>
          <p:cNvPr id="8" name="Immagine 7">
            <a:extLst>
              <a:ext uri="{FF2B5EF4-FFF2-40B4-BE49-F238E27FC236}">
                <a16:creationId xmlns:a16="http://schemas.microsoft.com/office/drawing/2014/main" id="{B466F9D8-2D37-7C48-92DF-D5273F8420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51" y="6292044"/>
            <a:ext cx="594962" cy="295568"/>
          </a:xfrm>
          <a:prstGeom prst="rect">
            <a:avLst/>
          </a:prstGeom>
        </p:spPr>
      </p:pic>
      <p:pic>
        <p:nvPicPr>
          <p:cNvPr id="10" name="Immagine 9">
            <a:extLst>
              <a:ext uri="{FF2B5EF4-FFF2-40B4-BE49-F238E27FC236}">
                <a16:creationId xmlns:a16="http://schemas.microsoft.com/office/drawing/2014/main" id="{52EC86A2-AF5A-7141-8917-47A7CAF156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023" y="6273623"/>
            <a:ext cx="476622" cy="274147"/>
          </a:xfrm>
          <a:prstGeom prst="rect">
            <a:avLst/>
          </a:prstGeom>
        </p:spPr>
      </p:pic>
      <p:pic>
        <p:nvPicPr>
          <p:cNvPr id="14" name="Immagine 13">
            <a:extLst>
              <a:ext uri="{FF2B5EF4-FFF2-40B4-BE49-F238E27FC236}">
                <a16:creationId xmlns:a16="http://schemas.microsoft.com/office/drawing/2014/main" id="{0294C548-85BB-1D44-893E-F7E50991A8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4106" y="6173902"/>
            <a:ext cx="725596" cy="512551"/>
          </a:xfrm>
          <a:prstGeom prst="rect">
            <a:avLst/>
          </a:prstGeom>
        </p:spPr>
      </p:pic>
      <p:pic>
        <p:nvPicPr>
          <p:cNvPr id="16" name="Immagine 15">
            <a:extLst>
              <a:ext uri="{FF2B5EF4-FFF2-40B4-BE49-F238E27FC236}">
                <a16:creationId xmlns:a16="http://schemas.microsoft.com/office/drawing/2014/main" id="{4DC24BD5-E492-6748-A454-3ED5253FC8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97" t="8893" r="5637" b="2007"/>
          <a:stretch/>
        </p:blipFill>
        <p:spPr>
          <a:xfrm>
            <a:off x="1784340" y="6292044"/>
            <a:ext cx="566873" cy="379157"/>
          </a:xfrm>
          <a:prstGeom prst="rect">
            <a:avLst/>
          </a:prstGeom>
        </p:spPr>
      </p:pic>
      <p:pic>
        <p:nvPicPr>
          <p:cNvPr id="18" name="Immagine 17">
            <a:extLst>
              <a:ext uri="{FF2B5EF4-FFF2-40B4-BE49-F238E27FC236}">
                <a16:creationId xmlns:a16="http://schemas.microsoft.com/office/drawing/2014/main" id="{7FD7C2A4-276F-DD45-9EAD-BCBDA731CF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8862" y="6173902"/>
            <a:ext cx="714492" cy="512414"/>
          </a:xfrm>
          <a:prstGeom prst="rect">
            <a:avLst/>
          </a:prstGeom>
        </p:spPr>
      </p:pic>
      <p:pic>
        <p:nvPicPr>
          <p:cNvPr id="20" name="Immagine 19">
            <a:extLst>
              <a:ext uri="{FF2B5EF4-FFF2-40B4-BE49-F238E27FC236}">
                <a16:creationId xmlns:a16="http://schemas.microsoft.com/office/drawing/2014/main" id="{858ACA84-6344-5B45-A7E0-7EACB940EA2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86472" y="5999413"/>
            <a:ext cx="1211139" cy="806476"/>
          </a:xfrm>
          <a:prstGeom prst="rect">
            <a:avLst/>
          </a:prstGeom>
        </p:spPr>
      </p:pic>
      <p:pic>
        <p:nvPicPr>
          <p:cNvPr id="22" name="Immagine 21">
            <a:extLst>
              <a:ext uri="{FF2B5EF4-FFF2-40B4-BE49-F238E27FC236}">
                <a16:creationId xmlns:a16="http://schemas.microsoft.com/office/drawing/2014/main" id="{5E333CC2-11C6-3840-90D5-47E5F8800D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2860" y="6205572"/>
            <a:ext cx="674340" cy="394157"/>
          </a:xfrm>
          <a:prstGeom prst="rect">
            <a:avLst/>
          </a:prstGeom>
        </p:spPr>
      </p:pic>
      <p:pic>
        <p:nvPicPr>
          <p:cNvPr id="24" name="Immagine 23">
            <a:extLst>
              <a:ext uri="{FF2B5EF4-FFF2-40B4-BE49-F238E27FC236}">
                <a16:creationId xmlns:a16="http://schemas.microsoft.com/office/drawing/2014/main" id="{C7DB6F16-407E-D242-9E9E-1479BB22F2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29400" y="5519901"/>
            <a:ext cx="2352796" cy="1176398"/>
          </a:xfrm>
          <a:prstGeom prst="rect">
            <a:avLst/>
          </a:prstGeom>
        </p:spPr>
      </p:pic>
      <p:pic>
        <p:nvPicPr>
          <p:cNvPr id="15" name="Picture 2" descr="footer_loghi.png">
            <a:extLst>
              <a:ext uri="{FF2B5EF4-FFF2-40B4-BE49-F238E27FC236}">
                <a16:creationId xmlns:a16="http://schemas.microsoft.com/office/drawing/2014/main" id="{D5658046-B751-1946-B542-3E5776AC3938}"/>
              </a:ext>
            </a:extLst>
          </p:cNvPr>
          <p:cNvPicPr>
            <a:picLocks noChangeAspect="1"/>
          </p:cNvPicPr>
          <p:nvPr/>
        </p:nvPicPr>
        <p:blipFill rotWithShape="1">
          <a:blip r:embed="rId13" cstate="print"/>
          <a:srcRect l="45383" t="40000" r="35914"/>
          <a:stretch/>
        </p:blipFill>
        <p:spPr>
          <a:xfrm>
            <a:off x="4577708" y="5880602"/>
            <a:ext cx="1710214" cy="9144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934871" cy="369332"/>
          </a:xfrm>
          <a:prstGeom prst="rect">
            <a:avLst/>
          </a:prstGeom>
        </p:spPr>
        <p:txBody>
          <a:bodyPr wrap="none">
            <a:spAutoFit/>
          </a:bodyPr>
          <a:lstStyle/>
          <a:p>
            <a:r>
              <a:rPr lang="ja-JP" altLang="en-US" b="1" dirty="0">
                <a:solidFill>
                  <a:srgbClr val="C00000"/>
                </a:solidFill>
                <a:ea typeface="Calibri" pitchFamily="34" charset="0"/>
                <a:cs typeface="Times New Roman" pitchFamily="18" charset="0"/>
              </a:rPr>
              <a:t>レシピ</a:t>
            </a:r>
            <a:r>
              <a:rPr lang="en-GB" b="1" dirty="0">
                <a:solidFill>
                  <a:srgbClr val="C00000"/>
                </a:solidFill>
                <a:ea typeface="Calibri" pitchFamily="34" charset="0"/>
                <a:cs typeface="Times New Roman" pitchFamily="18" charset="0"/>
              </a:rPr>
              <a:t> </a:t>
            </a:r>
          </a:p>
        </p:txBody>
      </p:sp>
      <p:sp>
        <p:nvSpPr>
          <p:cNvPr id="3" name="Rectangle 2"/>
          <p:cNvSpPr/>
          <p:nvPr/>
        </p:nvSpPr>
        <p:spPr>
          <a:xfrm>
            <a:off x="517563" y="657839"/>
            <a:ext cx="4758284" cy="3397790"/>
          </a:xfrm>
          <a:prstGeom prst="rect">
            <a:avLst/>
          </a:prstGeom>
        </p:spPr>
        <p:txBody>
          <a:bodyPr wrap="square">
            <a:spAutoFit/>
          </a:bodyPr>
          <a:lstStyle/>
          <a:p>
            <a:r>
              <a:rPr lang="it-IT" b="1" dirty="0"/>
              <a:t> </a:t>
            </a:r>
            <a:endParaRPr lang="it-IT" sz="1400" dirty="0"/>
          </a:p>
          <a:p>
            <a:r>
              <a:rPr lang="ja-JP" altLang="en-US" sz="1400" b="1" dirty="0"/>
              <a:t>ナスとピスタチオ入りトマトのリングイーネ</a:t>
            </a:r>
            <a:endParaRPr lang="en-US" altLang="ja-JP" sz="1400" b="1" dirty="0"/>
          </a:p>
          <a:p>
            <a:endParaRPr lang="en-GB" b="1" i="1" dirty="0"/>
          </a:p>
          <a:p>
            <a:r>
              <a:rPr lang="ja-JP" altLang="en-US" sz="1400" b="1" i="1" dirty="0"/>
              <a:t>調理時間　</a:t>
            </a:r>
            <a:r>
              <a:rPr lang="en-GB" sz="1400" b="1" dirty="0"/>
              <a:t>:</a:t>
            </a:r>
            <a:r>
              <a:rPr lang="en-GB" sz="1400" dirty="0"/>
              <a:t> </a:t>
            </a:r>
            <a:r>
              <a:rPr lang="en-GB" sz="1400" i="1" dirty="0"/>
              <a:t>50 </a:t>
            </a:r>
            <a:r>
              <a:rPr lang="ja-JP" altLang="en-US" sz="1400" i="1" dirty="0"/>
              <a:t>分</a:t>
            </a:r>
            <a:r>
              <a:rPr lang="en-GB" sz="1400" b="1" i="1" dirty="0"/>
              <a:t>           </a:t>
            </a:r>
            <a:r>
              <a:rPr lang="ja-JP" altLang="en-US" sz="1400" b="1" i="1" dirty="0"/>
              <a:t>難易度　</a:t>
            </a:r>
            <a:r>
              <a:rPr lang="en-GB" sz="1400" b="1" i="1" dirty="0"/>
              <a:t>:</a:t>
            </a:r>
            <a:r>
              <a:rPr lang="en-GB" sz="1400" i="1" dirty="0"/>
              <a:t> </a:t>
            </a:r>
            <a:r>
              <a:rPr lang="ja-JP" altLang="en-US" sz="1400" i="1" dirty="0"/>
              <a:t>初級</a:t>
            </a:r>
            <a:r>
              <a:rPr lang="en-GB" sz="1400" i="1" dirty="0"/>
              <a:t>          </a:t>
            </a:r>
            <a:r>
              <a:rPr lang="ja-JP" altLang="en-US" sz="1400" b="1" i="1" dirty="0"/>
              <a:t>分量　</a:t>
            </a:r>
            <a:r>
              <a:rPr lang="en-GB" sz="1400" i="1" dirty="0"/>
              <a:t> 4 </a:t>
            </a:r>
            <a:r>
              <a:rPr lang="ja-JP" altLang="en-US" sz="1400" i="1" dirty="0"/>
              <a:t>人分</a:t>
            </a:r>
            <a:r>
              <a:rPr lang="en-GB" sz="1400" dirty="0"/>
              <a:t> </a:t>
            </a:r>
            <a:endParaRPr lang="en-GB" dirty="0"/>
          </a:p>
          <a:p>
            <a:pPr algn="just">
              <a:lnSpc>
                <a:spcPct val="115000"/>
              </a:lnSpc>
              <a:spcAft>
                <a:spcPts val="0"/>
              </a:spcAft>
            </a:pPr>
            <a:endParaRPr lang="en-GB" sz="1200" dirty="0">
              <a:ea typeface="Arial" panose="020B060402020202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リングイーネ（パスタ）</a:t>
            </a:r>
            <a:r>
              <a:rPr lang="en-GB" sz="1200" dirty="0">
                <a:ea typeface="Arial" panose="020B0604020202020204" pitchFamily="34" charset="0"/>
                <a:cs typeface="Times New Roman" panose="02020603050405020304" pitchFamily="18" charset="0"/>
              </a:rPr>
              <a:t>320 g</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カットトマト缶　</a:t>
            </a:r>
            <a:r>
              <a:rPr lang="en-GB" sz="1200" dirty="0">
                <a:ea typeface="Arial" panose="020B0604020202020204" pitchFamily="34" charset="0"/>
                <a:cs typeface="Times New Roman" panose="02020603050405020304" pitchFamily="18" charset="0"/>
              </a:rPr>
              <a:t>400 g </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さいころ型にカットしたナス　</a:t>
            </a:r>
            <a:r>
              <a:rPr lang="en-GB" sz="1200" dirty="0">
                <a:ea typeface="Arial" panose="020B0604020202020204" pitchFamily="34" charset="0"/>
                <a:cs typeface="Times New Roman" panose="02020603050405020304" pitchFamily="18" charset="0"/>
              </a:rPr>
              <a:t>300 g </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細かく刻んだローストピスタチオ　</a:t>
            </a:r>
            <a:r>
              <a:rPr lang="en-GB" sz="1200" dirty="0">
                <a:ea typeface="Arial" panose="020B0604020202020204" pitchFamily="34" charset="0"/>
                <a:cs typeface="Times New Roman" panose="02020603050405020304" pitchFamily="18" charset="0"/>
              </a:rPr>
              <a:t>40 g </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リコッタサラータ　チーズ　</a:t>
            </a:r>
            <a:r>
              <a:rPr lang="en-GB" sz="1200" dirty="0">
                <a:ea typeface="Arial" panose="020B0604020202020204" pitchFamily="34" charset="0"/>
                <a:cs typeface="Times New Roman" panose="02020603050405020304" pitchFamily="18" charset="0"/>
              </a:rPr>
              <a:t>40 g </a:t>
            </a:r>
          </a:p>
          <a:p>
            <a:pPr algn="just">
              <a:lnSpc>
                <a:spcPct val="115000"/>
              </a:lnSpc>
              <a:spcAft>
                <a:spcPts val="0"/>
              </a:spcAft>
            </a:pPr>
            <a:r>
              <a:rPr lang="ja-JP" altLang="en-US" sz="1200" dirty="0">
                <a:ea typeface="Calibri" panose="020F0502020204030204" pitchFamily="34" charset="0"/>
                <a:cs typeface="Times New Roman" panose="02020603050405020304" pitchFamily="18" charset="0"/>
              </a:rPr>
              <a:t>（ない場合はペコリーノロマーノでも可）</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ディルの葉（茎）　</a:t>
            </a:r>
            <a:r>
              <a:rPr lang="en-GB" sz="1200" dirty="0">
                <a:ea typeface="Arial" panose="020B0604020202020204" pitchFamily="34" charset="0"/>
                <a:cs typeface="Times New Roman" panose="02020603050405020304" pitchFamily="18" charset="0"/>
              </a:rPr>
              <a:t>2/3</a:t>
            </a:r>
            <a:r>
              <a:rPr lang="ja-JP" altLang="en-US" sz="1200" dirty="0">
                <a:ea typeface="Arial" panose="020B0604020202020204" pitchFamily="34" charset="0"/>
                <a:cs typeface="Times New Roman" panose="02020603050405020304" pitchFamily="18" charset="0"/>
              </a:rPr>
              <a:t>本</a:t>
            </a:r>
            <a:r>
              <a:rPr lang="en-GB" sz="1200" dirty="0">
                <a:ea typeface="Arial" panose="020B0604020202020204" pitchFamily="34" charset="0"/>
                <a:cs typeface="Times New Roman" panose="02020603050405020304" pitchFamily="18" charset="0"/>
              </a:rPr>
              <a:t> </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ニンニク　</a:t>
            </a:r>
            <a:r>
              <a:rPr lang="en-GB" sz="1200" dirty="0">
                <a:ea typeface="Arial" panose="020B0604020202020204" pitchFamily="34" charset="0"/>
                <a:cs typeface="Times New Roman" panose="02020603050405020304" pitchFamily="18" charset="0"/>
              </a:rPr>
              <a:t>1</a:t>
            </a:r>
            <a:r>
              <a:rPr lang="ja-JP" altLang="en-US" sz="1200" dirty="0">
                <a:ea typeface="Arial" panose="020B0604020202020204" pitchFamily="34" charset="0"/>
                <a:cs typeface="Times New Roman" panose="02020603050405020304" pitchFamily="18" charset="0"/>
              </a:rPr>
              <a:t>片</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エキストラバージンオリーブオイル　</a:t>
            </a:r>
            <a:r>
              <a:rPr lang="en-GB" sz="1200" dirty="0">
                <a:ea typeface="Arial" panose="020B0604020202020204" pitchFamily="34" charset="0"/>
                <a:cs typeface="Times New Roman" panose="02020603050405020304" pitchFamily="18" charset="0"/>
              </a:rPr>
              <a:t>20 g</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塩コショウ適宜</a:t>
            </a:r>
            <a:endParaRPr lang="it-IT" sz="1200" dirty="0">
              <a:ea typeface="Calibri" panose="020F0502020204030204" pitchFamily="34" charset="0"/>
              <a:cs typeface="Times New Roman" panose="02020603050405020304" pitchFamily="18" charset="0"/>
            </a:endParaRPr>
          </a:p>
        </p:txBody>
      </p:sp>
      <p:sp>
        <p:nvSpPr>
          <p:cNvPr id="4" name="Rectangle 3"/>
          <p:cNvSpPr/>
          <p:nvPr/>
        </p:nvSpPr>
        <p:spPr>
          <a:xfrm>
            <a:off x="479463" y="4470419"/>
            <a:ext cx="8339756" cy="1384995"/>
          </a:xfrm>
          <a:prstGeom prst="rect">
            <a:avLst/>
          </a:prstGeom>
        </p:spPr>
        <p:txBody>
          <a:bodyPr wrap="square">
            <a:spAutoFit/>
          </a:bodyPr>
          <a:lstStyle/>
          <a:p>
            <a:pPr algn="just"/>
            <a:r>
              <a:rPr lang="ja-JP" altLang="en-US" sz="1400" dirty="0"/>
              <a:t>さいころ型にカットしたナスをザルに入れ、あら塩をふりかけて</a:t>
            </a:r>
            <a:r>
              <a:rPr lang="en-US" altLang="ja-JP" sz="1400" dirty="0"/>
              <a:t>20</a:t>
            </a:r>
            <a:r>
              <a:rPr lang="ja-JP" altLang="en-US" sz="1400" dirty="0"/>
              <a:t>分置き、余分な水分を出したら、さっとゆすぎキッチンタオルで水分を拭き取る。焦げつきにくい鍋にオリーブオイル大匙</a:t>
            </a:r>
            <a:r>
              <a:rPr lang="en-US" altLang="ja-JP" sz="1400" dirty="0"/>
              <a:t>5</a:t>
            </a:r>
            <a:r>
              <a:rPr lang="ja-JP" altLang="en-US" sz="1400" dirty="0"/>
              <a:t>杯と皮をむいたニンニクを入れ、火にかけたら、ナスを加え全体に火が通るように時々かき混ぜながら、蓋をして</a:t>
            </a:r>
            <a:r>
              <a:rPr lang="en-US" altLang="ja-JP" sz="1400" dirty="0"/>
              <a:t>5</a:t>
            </a:r>
            <a:r>
              <a:rPr lang="ja-JP" altLang="en-US" sz="1400" dirty="0"/>
              <a:t>分待つ。そこへカットトマトとディルの葉数枚を加え、パスタソースの濃さになるまで煮詰める。仕上げに塩コショウを適宜ふる。リングイーネを塩を加えたたっぷりの沸騰したお湯の中で茹で、しっかりと湯切りをしソースの中に入れる。とろ火にしてさっと</a:t>
            </a:r>
            <a:r>
              <a:rPr lang="en-GB" sz="1400" dirty="0"/>
              <a:t> </a:t>
            </a:r>
            <a:r>
              <a:rPr lang="ja-JP" altLang="en-US" sz="1400" dirty="0"/>
              <a:t>混ぜ、すりおろしたチーズ</a:t>
            </a:r>
            <a:r>
              <a:rPr lang="en-US" altLang="ja-JP" sz="1400" dirty="0"/>
              <a:t>/</a:t>
            </a:r>
            <a:r>
              <a:rPr lang="ja-JP" altLang="en-US" sz="1400" dirty="0"/>
              <a:t>リコッタサラータと細かくカットしたローストピスタチオを散らして出来上がり。</a:t>
            </a:r>
            <a:endParaRPr lang="it-IT" sz="1400" dirty="0"/>
          </a:p>
        </p:txBody>
      </p:sp>
      <p:pic>
        <p:nvPicPr>
          <p:cNvPr id="5" name="Immagine 39"/>
          <p:cNvPicPr/>
          <p:nvPr/>
        </p:nvPicPr>
        <p:blipFill>
          <a:blip r:embed="rId2" cstate="email">
            <a:extLst>
              <a:ext uri="{28A0092B-C50C-407E-A947-70E740481C1C}">
                <a14:useLocalDpi xmlns:a14="http://schemas.microsoft.com/office/drawing/2010/main"/>
              </a:ext>
            </a:extLst>
          </a:blip>
          <a:srcRect/>
          <a:stretch>
            <a:fillRect/>
          </a:stretch>
        </p:blipFill>
        <p:spPr bwMode="auto">
          <a:xfrm>
            <a:off x="138201" y="1524000"/>
            <a:ext cx="361315" cy="382905"/>
          </a:xfrm>
          <a:prstGeom prst="rect">
            <a:avLst/>
          </a:prstGeom>
          <a:noFill/>
          <a:ln>
            <a:noFill/>
          </a:ln>
        </p:spPr>
      </p:pic>
      <p:pic>
        <p:nvPicPr>
          <p:cNvPr id="9" name="Immagine 8">
            <a:extLst>
              <a:ext uri="{FF2B5EF4-FFF2-40B4-BE49-F238E27FC236}">
                <a16:creationId xmlns:a16="http://schemas.microsoft.com/office/drawing/2014/main" id="{B23D767B-042E-0B4B-96DA-38CDA59C76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9" t="13333"/>
          <a:stretch/>
        </p:blipFill>
        <p:spPr>
          <a:xfrm>
            <a:off x="5538537" y="210456"/>
            <a:ext cx="3280682" cy="408019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 y="152400"/>
            <a:ext cx="881973" cy="369332"/>
          </a:xfrm>
          <a:prstGeom prst="rect">
            <a:avLst/>
          </a:prstGeom>
        </p:spPr>
        <p:txBody>
          <a:bodyPr wrap="none">
            <a:spAutoFit/>
          </a:bodyPr>
          <a:lstStyle/>
          <a:p>
            <a:r>
              <a:rPr lang="ja-JP" altLang="en-US" b="1" dirty="0">
                <a:solidFill>
                  <a:srgbClr val="C00000"/>
                </a:solidFill>
                <a:ea typeface="Calibri" pitchFamily="34" charset="0"/>
                <a:cs typeface="Times New Roman" pitchFamily="18" charset="0"/>
              </a:rPr>
              <a:t>レシピ</a:t>
            </a:r>
            <a:endParaRPr lang="en-US" dirty="0"/>
          </a:p>
        </p:txBody>
      </p:sp>
      <p:sp>
        <p:nvSpPr>
          <p:cNvPr id="11266" name="Rectangle 2"/>
          <p:cNvSpPr>
            <a:spLocks noChangeArrowheads="1"/>
          </p:cNvSpPr>
          <p:nvPr/>
        </p:nvSpPr>
        <p:spPr bwMode="auto">
          <a:xfrm>
            <a:off x="304799" y="844030"/>
            <a:ext cx="837850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ja-JP" altLang="en-US" sz="1400" b="1" dirty="0">
                <a:solidFill>
                  <a:srgbClr val="202124"/>
                </a:solidFill>
                <a:ea typeface="Arial" pitchFamily="34" charset="0"/>
                <a:cs typeface="Times New Roman" pitchFamily="18" charset="0"/>
              </a:rPr>
              <a:t>トマトソースのバッカラ　ケッパーと黒オリーブ添え</a:t>
            </a:r>
            <a:endParaRPr kumimoji="0" lang="en-US" sz="1400" b="0" i="0" u="none" strike="noStrike" cap="none" normalizeH="0" baseline="0" dirty="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1265" name="Immagine 41"/>
          <p:cNvPicPr>
            <a:picLocks noChangeAspect="1" noChangeArrowheads="1"/>
          </p:cNvPicPr>
          <p:nvPr/>
        </p:nvPicPr>
        <p:blipFill>
          <a:blip r:embed="rId2" cstate="print"/>
          <a:srcRect/>
          <a:stretch>
            <a:fillRect/>
          </a:stretch>
        </p:blipFill>
        <p:spPr bwMode="auto">
          <a:xfrm>
            <a:off x="174838" y="1370103"/>
            <a:ext cx="361950" cy="381000"/>
          </a:xfrm>
          <a:prstGeom prst="rect">
            <a:avLst/>
          </a:prstGeom>
          <a:noFill/>
        </p:spPr>
      </p:pic>
      <p:sp>
        <p:nvSpPr>
          <p:cNvPr id="11267" name="Rectangle 3"/>
          <p:cNvSpPr>
            <a:spLocks noChangeArrowheads="1"/>
          </p:cNvSpPr>
          <p:nvPr/>
        </p:nvSpPr>
        <p:spPr bwMode="auto">
          <a:xfrm>
            <a:off x="513848" y="1404716"/>
            <a:ext cx="4217821" cy="284379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ja-JP" altLang="en-US" sz="1400" b="1" i="1" u="none" strike="noStrike" cap="none" normalizeH="0" baseline="0" dirty="0">
                <a:ln>
                  <a:noFill/>
                </a:ln>
                <a:solidFill>
                  <a:schemeClr val="tx1"/>
                </a:solidFill>
                <a:effectLst/>
                <a:latin typeface="+mj-lt"/>
                <a:ea typeface="Arial" pitchFamily="34" charset="0"/>
                <a:cs typeface="Times New Roman" pitchFamily="18" charset="0"/>
              </a:rPr>
              <a:t>調理時間　</a:t>
            </a:r>
            <a:r>
              <a:rPr kumimoji="0" lang="en-GB" sz="1400" b="1" i="0" u="none" strike="noStrike" cap="none" normalizeH="0" baseline="0" dirty="0">
                <a:ln>
                  <a:noFill/>
                </a:ln>
                <a:solidFill>
                  <a:schemeClr val="tx1"/>
                </a:solidFill>
                <a:effectLst/>
                <a:latin typeface="+mj-lt"/>
                <a:ea typeface="Arial" pitchFamily="34" charset="0"/>
                <a:cs typeface="Times New Roman" pitchFamily="18" charset="0"/>
              </a:rPr>
              <a:t>:</a:t>
            </a:r>
            <a:r>
              <a:rPr kumimoji="0" lang="en-GB" sz="1400" b="0" i="0" u="none" strike="noStrike" cap="none" normalizeH="0" baseline="0" dirty="0">
                <a:ln>
                  <a:noFill/>
                </a:ln>
                <a:solidFill>
                  <a:schemeClr val="tx1"/>
                </a:solidFill>
                <a:effectLst/>
                <a:latin typeface="+mj-lt"/>
                <a:ea typeface="Arial" pitchFamily="34" charset="0"/>
                <a:cs typeface="Times New Roman" pitchFamily="18" charset="0"/>
              </a:rPr>
              <a:t> </a:t>
            </a:r>
            <a:r>
              <a:rPr kumimoji="0" lang="en-GB" sz="1400" b="0" i="1" u="none" strike="noStrike" cap="none" normalizeH="0" baseline="0" dirty="0">
                <a:ln>
                  <a:noFill/>
                </a:ln>
                <a:solidFill>
                  <a:schemeClr val="tx1"/>
                </a:solidFill>
                <a:effectLst/>
                <a:latin typeface="+mj-lt"/>
                <a:ea typeface="Arial" pitchFamily="34" charset="0"/>
                <a:cs typeface="Times New Roman" pitchFamily="18" charset="0"/>
              </a:rPr>
              <a:t>35 </a:t>
            </a:r>
            <a:r>
              <a:rPr lang="ja-JP" altLang="en-US" sz="1400" i="1" dirty="0">
                <a:latin typeface="+mj-lt"/>
                <a:ea typeface="Arial" pitchFamily="34" charset="0"/>
                <a:cs typeface="Times New Roman" pitchFamily="18" charset="0"/>
              </a:rPr>
              <a:t>分</a:t>
            </a:r>
            <a:r>
              <a:rPr kumimoji="0" lang="en-GB" sz="1400" b="1" i="1" u="none" strike="noStrike" cap="none" normalizeH="0" baseline="0" dirty="0">
                <a:ln>
                  <a:noFill/>
                </a:ln>
                <a:solidFill>
                  <a:schemeClr val="tx1"/>
                </a:solidFill>
                <a:effectLst/>
                <a:latin typeface="+mj-lt"/>
                <a:ea typeface="Arial" pitchFamily="34" charset="0"/>
                <a:cs typeface="Times New Roman" pitchFamily="18" charset="0"/>
              </a:rPr>
              <a:t>     </a:t>
            </a:r>
            <a:r>
              <a:rPr kumimoji="0" lang="ja-JP" altLang="en-US" sz="1400" b="1" i="1" u="none" strike="noStrike" cap="none" normalizeH="0" baseline="0" dirty="0">
                <a:ln>
                  <a:noFill/>
                </a:ln>
                <a:solidFill>
                  <a:schemeClr val="tx1"/>
                </a:solidFill>
                <a:effectLst/>
                <a:latin typeface="+mj-lt"/>
                <a:ea typeface="Arial" pitchFamily="34" charset="0"/>
                <a:cs typeface="Times New Roman" pitchFamily="18" charset="0"/>
              </a:rPr>
              <a:t>難易度　</a:t>
            </a:r>
            <a:r>
              <a:rPr kumimoji="0" lang="en-GB" sz="1400" b="0" i="1" u="none" strike="noStrike" cap="none" normalizeH="0" baseline="0" dirty="0">
                <a:ln>
                  <a:noFill/>
                </a:ln>
                <a:solidFill>
                  <a:schemeClr val="tx1"/>
                </a:solidFill>
                <a:effectLst/>
                <a:latin typeface="+mj-lt"/>
                <a:ea typeface="Arial" pitchFamily="34" charset="0"/>
                <a:cs typeface="Times New Roman" pitchFamily="18" charset="0"/>
              </a:rPr>
              <a:t>: </a:t>
            </a:r>
            <a:r>
              <a:rPr lang="ja-JP" altLang="en-US" sz="1400" i="1" dirty="0">
                <a:latin typeface="+mj-lt"/>
                <a:ea typeface="Arial" pitchFamily="34" charset="0"/>
                <a:cs typeface="Times New Roman" pitchFamily="18" charset="0"/>
              </a:rPr>
              <a:t>中</a:t>
            </a:r>
            <a:r>
              <a:rPr kumimoji="0" lang="ja-JP" altLang="en-US" sz="1400" b="0" i="1" u="none" strike="noStrike" cap="none" normalizeH="0" baseline="0" dirty="0">
                <a:ln>
                  <a:noFill/>
                </a:ln>
                <a:solidFill>
                  <a:schemeClr val="tx1"/>
                </a:solidFill>
                <a:effectLst/>
                <a:latin typeface="+mj-lt"/>
                <a:ea typeface="Arial" pitchFamily="34" charset="0"/>
                <a:cs typeface="Times New Roman" pitchFamily="18" charset="0"/>
              </a:rPr>
              <a:t>級</a:t>
            </a:r>
            <a:r>
              <a:rPr kumimoji="0" lang="en-GB" sz="1400" b="0" i="1" u="none" strike="noStrike" cap="none" normalizeH="0" baseline="0" dirty="0">
                <a:ln>
                  <a:noFill/>
                </a:ln>
                <a:solidFill>
                  <a:schemeClr val="tx1"/>
                </a:solidFill>
                <a:effectLst/>
                <a:latin typeface="+mj-lt"/>
                <a:ea typeface="Arial" pitchFamily="34" charset="0"/>
                <a:cs typeface="Times New Roman" pitchFamily="18" charset="0"/>
              </a:rPr>
              <a:t>     </a:t>
            </a:r>
            <a:r>
              <a:rPr lang="ja-JP" altLang="en-US" sz="1400" b="1" i="1" dirty="0">
                <a:latin typeface="+mj-lt"/>
                <a:ea typeface="Arial" pitchFamily="34" charset="0"/>
                <a:cs typeface="Times New Roman" pitchFamily="18" charset="0"/>
              </a:rPr>
              <a:t>分量　</a:t>
            </a:r>
            <a:r>
              <a:rPr kumimoji="0" lang="en-GB" sz="1400" b="0" i="1" u="none" strike="noStrike" cap="none" normalizeH="0" baseline="0" dirty="0">
                <a:ln>
                  <a:noFill/>
                </a:ln>
                <a:solidFill>
                  <a:schemeClr val="tx1"/>
                </a:solidFill>
                <a:effectLst/>
                <a:latin typeface="+mj-lt"/>
                <a:ea typeface="Arial" pitchFamily="34" charset="0"/>
                <a:cs typeface="Times New Roman" pitchFamily="18" charset="0"/>
              </a:rPr>
              <a:t>: 4</a:t>
            </a:r>
            <a:r>
              <a:rPr kumimoji="0" lang="ja-JP" altLang="en-US" sz="1400" b="0" i="1" u="none" strike="noStrike" cap="none" normalizeH="0" baseline="0" dirty="0">
                <a:ln>
                  <a:noFill/>
                </a:ln>
                <a:solidFill>
                  <a:schemeClr val="tx1"/>
                </a:solidFill>
                <a:effectLst/>
                <a:latin typeface="+mj-lt"/>
                <a:ea typeface="Arial" pitchFamily="34" charset="0"/>
                <a:cs typeface="Times New Roman" pitchFamily="18" charset="0"/>
              </a:rPr>
              <a:t>人分</a:t>
            </a:r>
            <a:endParaRPr kumimoji="0" lang="en-GB" sz="1400" b="0" i="1" u="none" strike="noStrike" cap="none" normalizeH="0" baseline="0" dirty="0">
              <a:ln>
                <a:noFill/>
              </a:ln>
              <a:solidFill>
                <a:schemeClr val="tx1"/>
              </a:solidFill>
              <a:effectLst/>
              <a:latin typeface="+mj-lt"/>
              <a:ea typeface="Arial"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0" i="1" u="none" strike="noStrike" cap="none" normalizeH="0" baseline="0" dirty="0">
                <a:ln>
                  <a:noFill/>
                </a:ln>
                <a:solidFill>
                  <a:schemeClr val="tx1"/>
                </a:solidFill>
                <a:effectLst/>
                <a:latin typeface="+mj-lt"/>
                <a:ea typeface="Arial" pitchFamily="34" charset="0"/>
                <a:cs typeface="Times New Roman" pitchFamily="18" charset="0"/>
              </a:rPr>
              <a:t> </a:t>
            </a:r>
            <a:endParaRPr lang="en-GB" sz="1400" u="sng" dirty="0">
              <a:solidFill>
                <a:srgbClr val="0563C1"/>
              </a:solidFill>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塩鱈の切り身　</a:t>
            </a:r>
            <a:r>
              <a:rPr lang="en-GB" sz="1200" dirty="0">
                <a:ea typeface="Arial" panose="020B0604020202020204" pitchFamily="34" charset="0"/>
                <a:cs typeface="Times New Roman" panose="02020603050405020304" pitchFamily="18" charset="0"/>
              </a:rPr>
              <a:t>500 g</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玉ねぎ　</a:t>
            </a:r>
            <a:r>
              <a:rPr lang="en-GB" sz="1200" dirty="0">
                <a:ea typeface="Arial" panose="020B0604020202020204" pitchFamily="34" charset="0"/>
                <a:cs typeface="Times New Roman" panose="02020603050405020304" pitchFamily="18" charset="0"/>
              </a:rPr>
              <a:t>200 g </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小麦粉　</a:t>
            </a:r>
            <a:r>
              <a:rPr lang="en-GB" sz="1200" dirty="0">
                <a:ea typeface="Arial" panose="020B0604020202020204" pitchFamily="34" charset="0"/>
                <a:cs typeface="Times New Roman" panose="02020603050405020304" pitchFamily="18" charset="0"/>
              </a:rPr>
              <a:t>100 g</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トマトパッサータ（トマトピューレ）</a:t>
            </a:r>
            <a:r>
              <a:rPr lang="en-GB" sz="1200" dirty="0">
                <a:ea typeface="Arial" panose="020B0604020202020204" pitchFamily="34" charset="0"/>
                <a:cs typeface="Times New Roman" panose="02020603050405020304" pitchFamily="18" charset="0"/>
              </a:rPr>
              <a:t>600 g </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エキストラバージンオリーブオイル　</a:t>
            </a:r>
            <a:r>
              <a:rPr lang="en-GB" sz="1200" dirty="0">
                <a:ea typeface="Arial" panose="020B0604020202020204" pitchFamily="34" charset="0"/>
                <a:cs typeface="Times New Roman" panose="02020603050405020304" pitchFamily="18" charset="0"/>
              </a:rPr>
              <a:t>40 g</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塩漬けケッパー　</a:t>
            </a:r>
            <a:r>
              <a:rPr lang="en-GB" sz="1200" dirty="0">
                <a:ea typeface="Arial" panose="020B0604020202020204" pitchFamily="34" charset="0"/>
                <a:cs typeface="Times New Roman" panose="02020603050405020304" pitchFamily="18" charset="0"/>
              </a:rPr>
              <a:t>30 g</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黒オリーブの実　</a:t>
            </a:r>
            <a:r>
              <a:rPr lang="en-GB" sz="1200" dirty="0">
                <a:ea typeface="Arial" panose="020B0604020202020204" pitchFamily="34" charset="0"/>
                <a:cs typeface="Times New Roman" panose="02020603050405020304" pitchFamily="18" charset="0"/>
              </a:rPr>
              <a:t>60 g</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白ワイン　</a:t>
            </a:r>
            <a:r>
              <a:rPr lang="en-GB" sz="1200" dirty="0">
                <a:ea typeface="Arial" panose="020B0604020202020204" pitchFamily="34" charset="0"/>
                <a:cs typeface="Times New Roman" panose="02020603050405020304" pitchFamily="18" charset="0"/>
              </a:rPr>
              <a:t>40 g</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オレガノ　大匙　</a:t>
            </a:r>
            <a:r>
              <a:rPr lang="en-GB" sz="1200" dirty="0">
                <a:ea typeface="Arial" panose="020B0604020202020204" pitchFamily="34" charset="0"/>
                <a:cs typeface="Times New Roman" panose="02020603050405020304" pitchFamily="18" charset="0"/>
              </a:rPr>
              <a:t>1</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パセリ　適宜</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塩コショウ　適宜</a:t>
            </a:r>
            <a:endParaRPr lang="it-IT" sz="1200" dirty="0">
              <a:ea typeface="Calibri" panose="020F0502020204030204" pitchFamily="34" charset="0"/>
              <a:cs typeface="Times New Roman" panose="02020603050405020304" pitchFamily="18" charset="0"/>
            </a:endParaRPr>
          </a:p>
        </p:txBody>
      </p:sp>
      <p:sp>
        <p:nvSpPr>
          <p:cNvPr id="12" name="Rectangle 11"/>
          <p:cNvSpPr/>
          <p:nvPr/>
        </p:nvSpPr>
        <p:spPr>
          <a:xfrm>
            <a:off x="355813" y="4773920"/>
            <a:ext cx="8146514" cy="1815882"/>
          </a:xfrm>
          <a:prstGeom prst="rect">
            <a:avLst/>
          </a:prstGeom>
        </p:spPr>
        <p:txBody>
          <a:bodyPr wrap="square">
            <a:spAutoFit/>
          </a:bodyPr>
          <a:lstStyle/>
          <a:p>
            <a:pPr lvl="0" algn="just" eaLnBrk="0" fontAlgn="base" hangingPunct="0">
              <a:spcBef>
                <a:spcPct val="0"/>
              </a:spcBef>
              <a:spcAft>
                <a:spcPct val="0"/>
              </a:spcAft>
            </a:pPr>
            <a:r>
              <a:rPr lang="ja-JP" altLang="en-US" sz="1400" dirty="0">
                <a:solidFill>
                  <a:srgbClr val="202124"/>
                </a:solidFill>
                <a:latin typeface="+mj-lt"/>
                <a:ea typeface="Arial" pitchFamily="34" charset="0"/>
                <a:cs typeface="Arial" pitchFamily="34" charset="0"/>
              </a:rPr>
              <a:t>何度も水を変えて塩漬けケッパーの塩抜きをする。鱈は小骨を取り除き、皮はつけたまま、一切れ</a:t>
            </a:r>
            <a:r>
              <a:rPr lang="en-US" altLang="ja-JP" sz="1400" dirty="0">
                <a:solidFill>
                  <a:srgbClr val="202124"/>
                </a:solidFill>
                <a:latin typeface="+mj-lt"/>
                <a:ea typeface="Arial" pitchFamily="34" charset="0"/>
                <a:cs typeface="Arial" pitchFamily="34" charset="0"/>
              </a:rPr>
              <a:t>3cm</a:t>
            </a:r>
            <a:r>
              <a:rPr lang="ja-JP" altLang="en-US" sz="1400" dirty="0">
                <a:solidFill>
                  <a:srgbClr val="202124"/>
                </a:solidFill>
                <a:latin typeface="+mj-lt"/>
                <a:ea typeface="Arial" pitchFamily="34" charset="0"/>
                <a:cs typeface="Arial" pitchFamily="34" charset="0"/>
              </a:rPr>
              <a:t>の厚さに</a:t>
            </a:r>
            <a:r>
              <a:rPr lang="en-US" altLang="ja-JP" sz="1400" dirty="0">
                <a:solidFill>
                  <a:srgbClr val="202124"/>
                </a:solidFill>
                <a:latin typeface="+mj-lt"/>
                <a:ea typeface="Arial" pitchFamily="34" charset="0"/>
                <a:cs typeface="Arial" pitchFamily="34" charset="0"/>
              </a:rPr>
              <a:t>4</a:t>
            </a:r>
            <a:r>
              <a:rPr lang="ja-JP" altLang="en-US" sz="1400" dirty="0">
                <a:solidFill>
                  <a:srgbClr val="202124"/>
                </a:solidFill>
                <a:latin typeface="+mj-lt"/>
                <a:ea typeface="Arial" pitchFamily="34" charset="0"/>
                <a:cs typeface="Arial" pitchFamily="34" charset="0"/>
              </a:rPr>
              <a:t>等分する（塩分量が多い塩鱈の場合は</a:t>
            </a:r>
            <a:r>
              <a:rPr lang="en-US" altLang="ja-JP" sz="1400" dirty="0">
                <a:solidFill>
                  <a:srgbClr val="202124"/>
                </a:solidFill>
                <a:latin typeface="+mj-lt"/>
                <a:ea typeface="Arial" pitchFamily="34" charset="0"/>
                <a:cs typeface="Arial" pitchFamily="34" charset="0"/>
              </a:rPr>
              <a:t>10</a:t>
            </a:r>
            <a:r>
              <a:rPr lang="ja-JP" altLang="en-US" sz="1400" dirty="0">
                <a:solidFill>
                  <a:srgbClr val="202124"/>
                </a:solidFill>
                <a:latin typeface="+mj-lt"/>
                <a:ea typeface="Arial" pitchFamily="34" charset="0"/>
                <a:cs typeface="Arial" pitchFamily="34" charset="0"/>
              </a:rPr>
              <a:t>分程薄い塩水につけ塩抜きし水洗いしておく）。深鍋にオリーブオイルと薄切りにした玉ねぎを入れ、玉ねぎがきつね色になるまで</a:t>
            </a:r>
            <a:r>
              <a:rPr lang="en-US" altLang="ja-JP" sz="1400" dirty="0">
                <a:solidFill>
                  <a:srgbClr val="202124"/>
                </a:solidFill>
                <a:latin typeface="+mj-lt"/>
                <a:ea typeface="Arial" pitchFamily="34" charset="0"/>
                <a:cs typeface="Arial" pitchFamily="34" charset="0"/>
              </a:rPr>
              <a:t>4-5</a:t>
            </a:r>
            <a:r>
              <a:rPr lang="ja-JP" altLang="en-US" sz="1400" dirty="0">
                <a:solidFill>
                  <a:srgbClr val="202124"/>
                </a:solidFill>
                <a:latin typeface="+mj-lt"/>
                <a:ea typeface="Arial" pitchFamily="34" charset="0"/>
                <a:cs typeface="Arial" pitchFamily="34" charset="0"/>
              </a:rPr>
              <a:t>分程弱火で炒める。しんなりとしたら、しっかりと油を切ってからたまねぎを取り出す。小麦粉をさっとまぶした鱈を中火にした深鍋に入れ、きつね色になるまで両面</a:t>
            </a:r>
            <a:r>
              <a:rPr lang="en-US" altLang="ja-JP" sz="1400" dirty="0">
                <a:solidFill>
                  <a:srgbClr val="202124"/>
                </a:solidFill>
                <a:latin typeface="+mj-lt"/>
                <a:ea typeface="Arial" pitchFamily="34" charset="0"/>
                <a:cs typeface="Arial" pitchFamily="34" charset="0"/>
              </a:rPr>
              <a:t>1-2</a:t>
            </a:r>
            <a:r>
              <a:rPr lang="ja-JP" altLang="en-US" sz="1400" dirty="0">
                <a:solidFill>
                  <a:srgbClr val="202124"/>
                </a:solidFill>
                <a:latin typeface="+mj-lt"/>
                <a:ea typeface="Arial" pitchFamily="34" charset="0"/>
                <a:cs typeface="Arial" pitchFamily="34" charset="0"/>
              </a:rPr>
              <a:t>分づつ焼く。そこへワインを注ぎ、アルコール分が飛んだら火を少し弱め、トマトパッサータを加え、更に炒めた玉ねぎ、ケッパー、黒オリーブの実も加える。オレガノで香りづけをして、塩少々、コショウで味を調える。やさしくかき混ぜてから、蓋をして</a:t>
            </a:r>
            <a:r>
              <a:rPr lang="en-US" altLang="ja-JP" sz="1400" dirty="0">
                <a:solidFill>
                  <a:srgbClr val="202124"/>
                </a:solidFill>
                <a:latin typeface="+mj-lt"/>
                <a:ea typeface="Arial" pitchFamily="34" charset="0"/>
                <a:cs typeface="Arial" pitchFamily="34" charset="0"/>
              </a:rPr>
              <a:t>40</a:t>
            </a:r>
            <a:r>
              <a:rPr lang="ja-JP" altLang="en-US" sz="1400" dirty="0">
                <a:solidFill>
                  <a:srgbClr val="202124"/>
                </a:solidFill>
                <a:latin typeface="+mj-lt"/>
                <a:ea typeface="Arial" pitchFamily="34" charset="0"/>
                <a:cs typeface="Arial" pitchFamily="34" charset="0"/>
              </a:rPr>
              <a:t>分程とろ火で煮込む。お好みでパセリを散らして食卓へ。</a:t>
            </a:r>
            <a:endParaRPr lang="en-GB" sz="1400" dirty="0">
              <a:latin typeface="+mj-lt"/>
              <a:cs typeface="Arial" pitchFamily="34" charset="0"/>
            </a:endParaRPr>
          </a:p>
        </p:txBody>
      </p:sp>
      <p:pic>
        <p:nvPicPr>
          <p:cNvPr id="3" name="Immagine 2">
            <a:extLst>
              <a:ext uri="{FF2B5EF4-FFF2-40B4-BE49-F238E27FC236}">
                <a16:creationId xmlns:a16="http://schemas.microsoft.com/office/drawing/2014/main" id="{4D953159-FB46-B642-BB06-03F12A3617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07"/>
          <a:stretch/>
        </p:blipFill>
        <p:spPr>
          <a:xfrm rot="16200000">
            <a:off x="5338913" y="1095028"/>
            <a:ext cx="3412290" cy="357451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934871" cy="369332"/>
          </a:xfrm>
          <a:prstGeom prst="rect">
            <a:avLst/>
          </a:prstGeom>
        </p:spPr>
        <p:txBody>
          <a:bodyPr wrap="none">
            <a:spAutoFit/>
          </a:bodyPr>
          <a:lstStyle/>
          <a:p>
            <a:r>
              <a:rPr lang="ja-JP" altLang="en-US" b="1" dirty="0">
                <a:solidFill>
                  <a:srgbClr val="C00000"/>
                </a:solidFill>
                <a:ea typeface="Calibri" pitchFamily="34" charset="0"/>
                <a:cs typeface="Times New Roman" pitchFamily="18" charset="0"/>
              </a:rPr>
              <a:t>レシピ</a:t>
            </a:r>
            <a:r>
              <a:rPr lang="en-GB" b="1" dirty="0">
                <a:solidFill>
                  <a:srgbClr val="C00000"/>
                </a:solidFill>
                <a:ea typeface="Calibri" pitchFamily="34" charset="0"/>
                <a:cs typeface="Times New Roman" pitchFamily="18" charset="0"/>
              </a:rPr>
              <a:t> </a:t>
            </a:r>
          </a:p>
        </p:txBody>
      </p:sp>
      <p:sp>
        <p:nvSpPr>
          <p:cNvPr id="3" name="Rectangle 2"/>
          <p:cNvSpPr/>
          <p:nvPr/>
        </p:nvSpPr>
        <p:spPr>
          <a:xfrm>
            <a:off x="513692" y="803035"/>
            <a:ext cx="7106308" cy="523220"/>
          </a:xfrm>
          <a:prstGeom prst="rect">
            <a:avLst/>
          </a:prstGeom>
        </p:spPr>
        <p:txBody>
          <a:bodyPr wrap="square">
            <a:spAutoFit/>
          </a:bodyPr>
          <a:lstStyle/>
          <a:p>
            <a:r>
              <a:rPr lang="ja-JP" altLang="en-US" sz="1400" b="1" dirty="0"/>
              <a:t>トマトのトッピングのチーズケーキ</a:t>
            </a:r>
            <a:endParaRPr lang="en-US" altLang="ja-JP" sz="1400" b="1" dirty="0"/>
          </a:p>
          <a:p>
            <a:r>
              <a:rPr lang="ja-JP" altLang="en-US" sz="1400" b="1" dirty="0"/>
              <a:t>（ジンジャービスケット＋フレッシュバジル生地）　トマトジャム添え　　　</a:t>
            </a:r>
            <a:r>
              <a:rPr lang="ja-JP" altLang="en-US" sz="1400" b="1" i="1" dirty="0"/>
              <a:t>分量　</a:t>
            </a:r>
            <a:r>
              <a:rPr lang="en-GB" sz="1400" i="1" dirty="0"/>
              <a:t>:  10-12 </a:t>
            </a:r>
            <a:r>
              <a:rPr lang="en-GB" sz="1400" dirty="0"/>
              <a:t> </a:t>
            </a:r>
            <a:r>
              <a:rPr lang="ja-JP" altLang="en-US" sz="1400" dirty="0"/>
              <a:t>人分</a:t>
            </a:r>
            <a:endParaRPr lang="en-GB" sz="1400" dirty="0"/>
          </a:p>
        </p:txBody>
      </p:sp>
      <p:sp>
        <p:nvSpPr>
          <p:cNvPr id="7" name="Rettangolo 6">
            <a:extLst>
              <a:ext uri="{FF2B5EF4-FFF2-40B4-BE49-F238E27FC236}">
                <a16:creationId xmlns:a16="http://schemas.microsoft.com/office/drawing/2014/main" id="{3CC25690-91DA-F848-9D4C-89388B3ACB56}"/>
              </a:ext>
            </a:extLst>
          </p:cNvPr>
          <p:cNvSpPr/>
          <p:nvPr/>
        </p:nvSpPr>
        <p:spPr>
          <a:xfrm>
            <a:off x="513692" y="1688890"/>
            <a:ext cx="1914658" cy="1384995"/>
          </a:xfrm>
          <a:prstGeom prst="rect">
            <a:avLst/>
          </a:prstGeom>
        </p:spPr>
        <p:txBody>
          <a:bodyPr wrap="square">
            <a:spAutoFit/>
          </a:bodyPr>
          <a:lstStyle/>
          <a:p>
            <a:r>
              <a:rPr lang="ja-JP" altLang="en-US" sz="1200" u="sng" dirty="0"/>
              <a:t>ビスケット生地</a:t>
            </a:r>
            <a:r>
              <a:rPr lang="it-IT" sz="1200" dirty="0"/>
              <a:t>:  </a:t>
            </a:r>
          </a:p>
          <a:p>
            <a:r>
              <a:rPr lang="ja-JP" altLang="en-US" sz="1200" dirty="0"/>
              <a:t>ジンジャービスケット</a:t>
            </a:r>
            <a:r>
              <a:rPr lang="it-IT" sz="1200" dirty="0"/>
              <a:t>170 g </a:t>
            </a:r>
          </a:p>
          <a:p>
            <a:r>
              <a:rPr lang="ja-JP" altLang="en-US" sz="1200" dirty="0"/>
              <a:t>溶かしバター</a:t>
            </a:r>
            <a:r>
              <a:rPr lang="it-IT" sz="1200" dirty="0"/>
              <a:t>110 g </a:t>
            </a:r>
          </a:p>
          <a:p>
            <a:r>
              <a:rPr lang="ja-JP" altLang="en-US" sz="1200" dirty="0"/>
              <a:t>砂糖大さじ</a:t>
            </a:r>
            <a:r>
              <a:rPr lang="it-IT" sz="1200" dirty="0"/>
              <a:t>2-3</a:t>
            </a:r>
            <a:r>
              <a:rPr lang="ja-JP" altLang="en-US" sz="1200" dirty="0"/>
              <a:t>杯</a:t>
            </a:r>
            <a:r>
              <a:rPr lang="it-IT" sz="1200" dirty="0"/>
              <a:t> </a:t>
            </a:r>
            <a:r>
              <a:rPr lang="ja-JP" altLang="en-US" sz="1200" dirty="0"/>
              <a:t>（クッキーの甘さにより加減する）</a:t>
            </a:r>
            <a:endParaRPr lang="en-US" altLang="ja-JP" sz="1200" dirty="0"/>
          </a:p>
          <a:p>
            <a:r>
              <a:rPr lang="ja-JP" altLang="en-US" sz="1200" dirty="0"/>
              <a:t>千切りした生のバジル</a:t>
            </a:r>
            <a:r>
              <a:rPr lang="it-IT" sz="1200" dirty="0"/>
              <a:t>15-30</a:t>
            </a:r>
            <a:r>
              <a:rPr lang="ja-JP" altLang="en-US" sz="1200" dirty="0"/>
              <a:t>ｇ</a:t>
            </a:r>
            <a:endParaRPr lang="it-IT" sz="1200" dirty="0"/>
          </a:p>
        </p:txBody>
      </p:sp>
      <p:sp>
        <p:nvSpPr>
          <p:cNvPr id="10" name="Rettangolo 9">
            <a:extLst>
              <a:ext uri="{FF2B5EF4-FFF2-40B4-BE49-F238E27FC236}">
                <a16:creationId xmlns:a16="http://schemas.microsoft.com/office/drawing/2014/main" id="{EB8AB32D-DB7D-2340-9C0E-BB9ABBD1B751}"/>
              </a:ext>
            </a:extLst>
          </p:cNvPr>
          <p:cNvSpPr/>
          <p:nvPr/>
        </p:nvSpPr>
        <p:spPr>
          <a:xfrm>
            <a:off x="2853016" y="1630526"/>
            <a:ext cx="1915200" cy="1859163"/>
          </a:xfrm>
          <a:prstGeom prst="rect">
            <a:avLst/>
          </a:prstGeom>
        </p:spPr>
        <p:txBody>
          <a:bodyPr wrap="square">
            <a:spAutoFit/>
          </a:bodyPr>
          <a:lstStyle/>
          <a:p>
            <a:pPr>
              <a:lnSpc>
                <a:spcPct val="107000"/>
              </a:lnSpc>
              <a:spcAft>
                <a:spcPts val="0"/>
              </a:spcAft>
            </a:pPr>
            <a:r>
              <a:rPr lang="ja-JP" altLang="en-US" sz="1200" u="sng" dirty="0">
                <a:solidFill>
                  <a:srgbClr val="000000"/>
                </a:solidFill>
                <a:ea typeface="Times New Roman" panose="02020603050405020304" pitchFamily="18" charset="0"/>
                <a:cs typeface="Times New Roman" panose="02020603050405020304" pitchFamily="18" charset="0"/>
              </a:rPr>
              <a:t>リコッタのフィリング</a:t>
            </a:r>
            <a:r>
              <a:rPr lang="en-GB" sz="1200" dirty="0">
                <a:solidFill>
                  <a:srgbClr val="000000"/>
                </a:solidFill>
                <a:ea typeface="Times New Roman" panose="02020603050405020304" pitchFamily="18" charset="0"/>
                <a:cs typeface="Times New Roman" panose="02020603050405020304" pitchFamily="18" charset="0"/>
              </a:rPr>
              <a:t>: </a:t>
            </a:r>
            <a:br>
              <a:rPr lang="en-GB" sz="1200" dirty="0">
                <a:solidFill>
                  <a:srgbClr val="000000"/>
                </a:solidFill>
                <a:ea typeface="Times New Roman" panose="02020603050405020304" pitchFamily="18" charset="0"/>
                <a:cs typeface="Times New Roman" panose="02020603050405020304" pitchFamily="18" charset="0"/>
              </a:rPr>
            </a:br>
            <a:r>
              <a:rPr lang="ja-JP" altLang="en-US" sz="1200" dirty="0">
                <a:solidFill>
                  <a:srgbClr val="000000"/>
                </a:solidFill>
                <a:ea typeface="Times New Roman" panose="02020603050405020304" pitchFamily="18" charset="0"/>
                <a:cs typeface="Times New Roman" panose="02020603050405020304" pitchFamily="18" charset="0"/>
              </a:rPr>
              <a:t>リコッタチーズ　</a:t>
            </a:r>
            <a:r>
              <a:rPr lang="en-GB" sz="1200" dirty="0">
                <a:solidFill>
                  <a:srgbClr val="000000"/>
                </a:solidFill>
                <a:ea typeface="Times New Roman" panose="02020603050405020304" pitchFamily="18" charset="0"/>
                <a:cs typeface="Times New Roman" panose="02020603050405020304" pitchFamily="18" charset="0"/>
              </a:rPr>
              <a:t>450 g</a:t>
            </a:r>
            <a:endParaRPr lang="it-IT" sz="1200" dirty="0">
              <a:ea typeface="Calibri" panose="020F0502020204030204" pitchFamily="34" charset="0"/>
              <a:cs typeface="Times New Roman" panose="02020603050405020304" pitchFamily="18" charset="0"/>
            </a:endParaRPr>
          </a:p>
          <a:p>
            <a:pPr>
              <a:lnSpc>
                <a:spcPct val="107000"/>
              </a:lnSpc>
              <a:spcAft>
                <a:spcPts val="0"/>
              </a:spcAft>
            </a:pPr>
            <a:r>
              <a:rPr lang="ja-JP" altLang="en-US" sz="1200" dirty="0">
                <a:solidFill>
                  <a:srgbClr val="000000"/>
                </a:solidFill>
                <a:ea typeface="Times New Roman" panose="02020603050405020304" pitchFamily="18" charset="0"/>
                <a:cs typeface="Times New Roman" panose="02020603050405020304" pitchFamily="18" charset="0"/>
              </a:rPr>
              <a:t>卵黄　</a:t>
            </a:r>
            <a:r>
              <a:rPr lang="en-GB" sz="1200" dirty="0">
                <a:solidFill>
                  <a:srgbClr val="000000"/>
                </a:solidFill>
                <a:ea typeface="Times New Roman" panose="02020603050405020304" pitchFamily="18" charset="0"/>
                <a:cs typeface="Times New Roman" panose="02020603050405020304" pitchFamily="18" charset="0"/>
              </a:rPr>
              <a:t>2 </a:t>
            </a:r>
            <a:r>
              <a:rPr lang="ja-JP" altLang="en-US" sz="1200" dirty="0">
                <a:solidFill>
                  <a:srgbClr val="000000"/>
                </a:solidFill>
                <a:ea typeface="Times New Roman" panose="02020603050405020304" pitchFamily="18" charset="0"/>
                <a:cs typeface="Times New Roman" panose="02020603050405020304" pitchFamily="18" charset="0"/>
              </a:rPr>
              <a:t>個</a:t>
            </a:r>
            <a:endParaRPr lang="it-IT" sz="1200" dirty="0">
              <a:ea typeface="Calibri" panose="020F0502020204030204" pitchFamily="34" charset="0"/>
              <a:cs typeface="Times New Roman" panose="02020603050405020304" pitchFamily="18" charset="0"/>
            </a:endParaRPr>
          </a:p>
          <a:p>
            <a:pPr>
              <a:lnSpc>
                <a:spcPct val="107000"/>
              </a:lnSpc>
              <a:spcAft>
                <a:spcPts val="0"/>
              </a:spcAft>
            </a:pPr>
            <a:r>
              <a:rPr lang="ja-JP" altLang="en-US" sz="1200" dirty="0">
                <a:solidFill>
                  <a:srgbClr val="000000"/>
                </a:solidFill>
                <a:ea typeface="Times New Roman" panose="02020603050405020304" pitchFamily="18" charset="0"/>
                <a:cs typeface="Times New Roman" panose="02020603050405020304" pitchFamily="18" charset="0"/>
              </a:rPr>
              <a:t>卵白　</a:t>
            </a:r>
            <a:r>
              <a:rPr lang="en-GB" sz="1200" dirty="0">
                <a:solidFill>
                  <a:srgbClr val="000000"/>
                </a:solidFill>
                <a:ea typeface="Times New Roman" panose="02020603050405020304" pitchFamily="18" charset="0"/>
                <a:cs typeface="Times New Roman" panose="02020603050405020304" pitchFamily="18" charset="0"/>
              </a:rPr>
              <a:t>1 </a:t>
            </a:r>
            <a:r>
              <a:rPr lang="ja-JP" altLang="en-US" sz="1200" dirty="0">
                <a:solidFill>
                  <a:srgbClr val="000000"/>
                </a:solidFill>
                <a:ea typeface="Times New Roman" panose="02020603050405020304" pitchFamily="18" charset="0"/>
                <a:cs typeface="Times New Roman" panose="02020603050405020304" pitchFamily="18" charset="0"/>
              </a:rPr>
              <a:t>個</a:t>
            </a:r>
            <a:endParaRPr lang="it-IT" sz="1200" dirty="0">
              <a:ea typeface="Calibri" panose="020F0502020204030204" pitchFamily="34" charset="0"/>
              <a:cs typeface="Times New Roman" panose="02020603050405020304" pitchFamily="18" charset="0"/>
            </a:endParaRPr>
          </a:p>
          <a:p>
            <a:pPr>
              <a:lnSpc>
                <a:spcPct val="107000"/>
              </a:lnSpc>
              <a:spcAft>
                <a:spcPts val="0"/>
              </a:spcAft>
            </a:pPr>
            <a:r>
              <a:rPr lang="ja-JP" altLang="en-US" sz="1200" dirty="0">
                <a:solidFill>
                  <a:srgbClr val="000000"/>
                </a:solidFill>
                <a:ea typeface="Times New Roman" panose="02020603050405020304" pitchFamily="18" charset="0"/>
                <a:cs typeface="Times New Roman" panose="02020603050405020304" pitchFamily="18" charset="0"/>
              </a:rPr>
              <a:t>生クリーム　大匙</a:t>
            </a:r>
            <a:r>
              <a:rPr lang="en-GB" sz="1200" dirty="0">
                <a:solidFill>
                  <a:srgbClr val="000000"/>
                </a:solidFill>
                <a:ea typeface="Times New Roman" panose="02020603050405020304" pitchFamily="18" charset="0"/>
                <a:cs typeface="Times New Roman" panose="02020603050405020304" pitchFamily="18" charset="0"/>
              </a:rPr>
              <a:t>4-5</a:t>
            </a:r>
            <a:r>
              <a:rPr lang="ja-JP" altLang="en-US" sz="1200" dirty="0">
                <a:solidFill>
                  <a:srgbClr val="000000"/>
                </a:solidFill>
                <a:ea typeface="Times New Roman" panose="02020603050405020304" pitchFamily="18" charset="0"/>
                <a:cs typeface="Times New Roman" panose="02020603050405020304" pitchFamily="18" charset="0"/>
              </a:rPr>
              <a:t>杯</a:t>
            </a:r>
            <a:endParaRPr lang="it-IT" sz="1200" dirty="0">
              <a:ea typeface="Calibri" panose="020F0502020204030204" pitchFamily="34" charset="0"/>
              <a:cs typeface="Times New Roman" panose="02020603050405020304" pitchFamily="18" charset="0"/>
            </a:endParaRPr>
          </a:p>
          <a:p>
            <a:pPr>
              <a:lnSpc>
                <a:spcPct val="107000"/>
              </a:lnSpc>
              <a:spcAft>
                <a:spcPts val="0"/>
              </a:spcAft>
            </a:pPr>
            <a:r>
              <a:rPr lang="ja-JP" altLang="en-US" sz="1200" dirty="0">
                <a:solidFill>
                  <a:srgbClr val="000000"/>
                </a:solidFill>
                <a:ea typeface="Times New Roman" panose="02020603050405020304" pitchFamily="18" charset="0"/>
                <a:cs typeface="Times New Roman" panose="02020603050405020304" pitchFamily="18" charset="0"/>
              </a:rPr>
              <a:t>砂糖　大匙　</a:t>
            </a:r>
            <a:r>
              <a:rPr lang="en-GB" sz="1200" dirty="0">
                <a:solidFill>
                  <a:srgbClr val="000000"/>
                </a:solidFill>
                <a:ea typeface="Times New Roman" panose="02020603050405020304" pitchFamily="18" charset="0"/>
                <a:cs typeface="Times New Roman" panose="02020603050405020304" pitchFamily="18" charset="0"/>
              </a:rPr>
              <a:t>3-4</a:t>
            </a:r>
            <a:r>
              <a:rPr lang="ja-JP" altLang="en-US" sz="1200" dirty="0">
                <a:solidFill>
                  <a:srgbClr val="000000"/>
                </a:solidFill>
                <a:ea typeface="Times New Roman" panose="02020603050405020304" pitchFamily="18" charset="0"/>
                <a:cs typeface="Times New Roman" panose="02020603050405020304" pitchFamily="18" charset="0"/>
              </a:rPr>
              <a:t>杯</a:t>
            </a:r>
            <a:endParaRPr lang="en-US" altLang="ja-JP" sz="1200" dirty="0">
              <a:solidFill>
                <a:srgbClr val="000000"/>
              </a:solidFill>
              <a:ea typeface="Times New Roman" panose="02020603050405020304" pitchFamily="18" charset="0"/>
              <a:cs typeface="Times New Roman" panose="02020603050405020304" pitchFamily="18" charset="0"/>
            </a:endParaRPr>
          </a:p>
          <a:p>
            <a:pPr>
              <a:lnSpc>
                <a:spcPct val="107000"/>
              </a:lnSpc>
              <a:spcAft>
                <a:spcPts val="0"/>
              </a:spcAft>
            </a:pPr>
            <a:r>
              <a:rPr lang="ja-JP" altLang="en-US" sz="1200" dirty="0">
                <a:solidFill>
                  <a:srgbClr val="000000"/>
                </a:solidFill>
                <a:ea typeface="Calibri" panose="020F0502020204030204" pitchFamily="34" charset="0"/>
                <a:cs typeface="Times New Roman" panose="02020603050405020304" pitchFamily="18" charset="0"/>
              </a:rPr>
              <a:t>すりおろしたレモンの皮　</a:t>
            </a:r>
            <a:r>
              <a:rPr lang="en-US" altLang="ja-JP" sz="1200" dirty="0">
                <a:solidFill>
                  <a:srgbClr val="000000"/>
                </a:solidFill>
                <a:ea typeface="Calibri" panose="020F0502020204030204" pitchFamily="34" charset="0"/>
                <a:cs typeface="Times New Roman" panose="02020603050405020304" pitchFamily="18" charset="0"/>
              </a:rPr>
              <a:t>1</a:t>
            </a:r>
            <a:r>
              <a:rPr lang="ja-JP" altLang="en-US" sz="1200" dirty="0">
                <a:solidFill>
                  <a:srgbClr val="000000"/>
                </a:solidFill>
                <a:ea typeface="Calibri" panose="020F0502020204030204" pitchFamily="34" charset="0"/>
                <a:cs typeface="Times New Roman" panose="02020603050405020304" pitchFamily="18" charset="0"/>
              </a:rPr>
              <a:t>個分</a:t>
            </a:r>
            <a:endParaRPr lang="en-US" altLang="ja-JP" sz="1200" dirty="0">
              <a:solidFill>
                <a:srgbClr val="000000"/>
              </a:solidFill>
              <a:ea typeface="Calibri" panose="020F0502020204030204" pitchFamily="34" charset="0"/>
              <a:cs typeface="Times New Roman" panose="02020603050405020304" pitchFamily="18" charset="0"/>
            </a:endParaRPr>
          </a:p>
          <a:p>
            <a:pPr>
              <a:lnSpc>
                <a:spcPct val="107000"/>
              </a:lnSpc>
              <a:spcAft>
                <a:spcPts val="0"/>
              </a:spcAft>
            </a:pPr>
            <a:r>
              <a:rPr lang="ja-JP" altLang="en-US" sz="1200" dirty="0">
                <a:solidFill>
                  <a:srgbClr val="000000"/>
                </a:solidFill>
                <a:ea typeface="Times New Roman" panose="02020603050405020304" pitchFamily="18" charset="0"/>
                <a:cs typeface="Times New Roman" panose="02020603050405020304" pitchFamily="18" charset="0"/>
              </a:rPr>
              <a:t>塩一つまみ</a:t>
            </a:r>
            <a:endParaRPr lang="it-IT" sz="1200" dirty="0">
              <a:ea typeface="Calibri" panose="020F0502020204030204" pitchFamily="34" charset="0"/>
              <a:cs typeface="Times New Roman" panose="02020603050405020304" pitchFamily="18" charset="0"/>
            </a:endParaRPr>
          </a:p>
        </p:txBody>
      </p:sp>
      <p:sp>
        <p:nvSpPr>
          <p:cNvPr id="11" name="Rettangolo 10">
            <a:extLst>
              <a:ext uri="{FF2B5EF4-FFF2-40B4-BE49-F238E27FC236}">
                <a16:creationId xmlns:a16="http://schemas.microsoft.com/office/drawing/2014/main" id="{624B1187-BD0A-FF41-A07F-B1559AE87FB8}"/>
              </a:ext>
            </a:extLst>
          </p:cNvPr>
          <p:cNvSpPr/>
          <p:nvPr/>
        </p:nvSpPr>
        <p:spPr>
          <a:xfrm>
            <a:off x="523742" y="3502869"/>
            <a:ext cx="1914658" cy="2056782"/>
          </a:xfrm>
          <a:prstGeom prst="rect">
            <a:avLst/>
          </a:prstGeom>
        </p:spPr>
        <p:txBody>
          <a:bodyPr wrap="square">
            <a:spAutoFit/>
          </a:bodyPr>
          <a:lstStyle/>
          <a:p>
            <a:pPr>
              <a:lnSpc>
                <a:spcPct val="107000"/>
              </a:lnSpc>
              <a:spcAft>
                <a:spcPts val="0"/>
              </a:spcAft>
            </a:pPr>
            <a:r>
              <a:rPr lang="ja-JP" altLang="en-US" sz="1200" u="sng" dirty="0">
                <a:solidFill>
                  <a:srgbClr val="000000"/>
                </a:solidFill>
                <a:ea typeface="Times New Roman" panose="02020603050405020304" pitchFamily="18" charset="0"/>
                <a:cs typeface="Times New Roman" panose="02020603050405020304" pitchFamily="18" charset="0"/>
              </a:rPr>
              <a:t>トッピング</a:t>
            </a:r>
            <a:r>
              <a:rPr lang="en-GB" sz="1200" u="sng" dirty="0">
                <a:solidFill>
                  <a:srgbClr val="000000"/>
                </a:solidFill>
                <a:ea typeface="Times New Roman" panose="02020603050405020304" pitchFamily="18" charset="0"/>
                <a:cs typeface="Times New Roman" panose="02020603050405020304" pitchFamily="18" charset="0"/>
              </a:rPr>
              <a:t>:</a:t>
            </a:r>
            <a:br>
              <a:rPr lang="en-GB" sz="1200" u="sng" dirty="0">
                <a:solidFill>
                  <a:srgbClr val="000000"/>
                </a:solidFill>
                <a:ea typeface="Times New Roman" panose="02020603050405020304" pitchFamily="18" charset="0"/>
                <a:cs typeface="Times New Roman" panose="02020603050405020304" pitchFamily="18" charset="0"/>
              </a:rPr>
            </a:br>
            <a:r>
              <a:rPr lang="ja-JP" altLang="en-US" sz="1200" dirty="0">
                <a:solidFill>
                  <a:srgbClr val="000000"/>
                </a:solidFill>
                <a:ea typeface="Times New Roman" panose="02020603050405020304" pitchFamily="18" charset="0"/>
                <a:cs typeface="Times New Roman" panose="02020603050405020304" pitchFamily="18" charset="0"/>
              </a:rPr>
              <a:t>トマトパッサータ（ピューレ）</a:t>
            </a:r>
            <a:r>
              <a:rPr lang="en-GB" sz="1200" dirty="0">
                <a:solidFill>
                  <a:srgbClr val="000000"/>
                </a:solidFill>
                <a:ea typeface="Times New Roman" panose="02020603050405020304" pitchFamily="18" charset="0"/>
                <a:cs typeface="Times New Roman" panose="02020603050405020304" pitchFamily="18" charset="0"/>
              </a:rPr>
              <a:t>170 g</a:t>
            </a:r>
          </a:p>
          <a:p>
            <a:pPr>
              <a:lnSpc>
                <a:spcPct val="107000"/>
              </a:lnSpc>
              <a:spcAft>
                <a:spcPts val="0"/>
              </a:spcAft>
            </a:pPr>
            <a:r>
              <a:rPr lang="ja-JP" altLang="en-US" sz="1200" dirty="0">
                <a:solidFill>
                  <a:srgbClr val="000000"/>
                </a:solidFill>
                <a:ea typeface="Times New Roman" panose="02020603050405020304" pitchFamily="18" charset="0"/>
                <a:cs typeface="Times New Roman" panose="02020603050405020304" pitchFamily="18" charset="0"/>
              </a:rPr>
              <a:t>水　</a:t>
            </a:r>
            <a:r>
              <a:rPr lang="en-GB" sz="1200" dirty="0">
                <a:solidFill>
                  <a:srgbClr val="000000"/>
                </a:solidFill>
                <a:ea typeface="Times New Roman" panose="02020603050405020304" pitchFamily="18" charset="0"/>
                <a:cs typeface="Times New Roman" panose="02020603050405020304" pitchFamily="18" charset="0"/>
              </a:rPr>
              <a:t>125 ml r</a:t>
            </a:r>
            <a:br>
              <a:rPr lang="en-GB" sz="1200" dirty="0">
                <a:solidFill>
                  <a:srgbClr val="000000"/>
                </a:solidFill>
                <a:ea typeface="Times New Roman" panose="02020603050405020304" pitchFamily="18" charset="0"/>
                <a:cs typeface="Times New Roman" panose="02020603050405020304" pitchFamily="18" charset="0"/>
              </a:rPr>
            </a:br>
            <a:r>
              <a:rPr lang="ja-JP" altLang="en-US" sz="1200" dirty="0">
                <a:solidFill>
                  <a:srgbClr val="000000"/>
                </a:solidFill>
                <a:ea typeface="Times New Roman" panose="02020603050405020304" pitchFamily="18" charset="0"/>
                <a:cs typeface="Times New Roman" panose="02020603050405020304" pitchFamily="18" charset="0"/>
              </a:rPr>
              <a:t>砂糖　大匙</a:t>
            </a:r>
            <a:r>
              <a:rPr lang="en-GB" sz="1200" dirty="0">
                <a:solidFill>
                  <a:srgbClr val="000000"/>
                </a:solidFill>
                <a:ea typeface="Times New Roman" panose="02020603050405020304" pitchFamily="18" charset="0"/>
                <a:cs typeface="Times New Roman" panose="02020603050405020304" pitchFamily="18" charset="0"/>
              </a:rPr>
              <a:t>1 </a:t>
            </a:r>
          </a:p>
          <a:p>
            <a:pPr>
              <a:lnSpc>
                <a:spcPct val="107000"/>
              </a:lnSpc>
              <a:spcAft>
                <a:spcPts val="0"/>
              </a:spcAft>
            </a:pPr>
            <a:r>
              <a:rPr lang="ja-JP" altLang="en-US" sz="1200" dirty="0">
                <a:solidFill>
                  <a:srgbClr val="000000"/>
                </a:solidFill>
                <a:ea typeface="Times New Roman" panose="02020603050405020304" pitchFamily="18" charset="0"/>
                <a:cs typeface="Times New Roman" panose="02020603050405020304" pitchFamily="18" charset="0"/>
              </a:rPr>
              <a:t>みじん切りセロリの茎　</a:t>
            </a:r>
            <a:r>
              <a:rPr lang="en-GB" sz="1200" dirty="0">
                <a:solidFill>
                  <a:srgbClr val="000000"/>
                </a:solidFill>
                <a:ea typeface="Times New Roman" panose="02020603050405020304" pitchFamily="18" charset="0"/>
                <a:cs typeface="Times New Roman" panose="02020603050405020304" pitchFamily="18" charset="0"/>
              </a:rPr>
              <a:t>1 </a:t>
            </a:r>
            <a:r>
              <a:rPr lang="ja-JP" altLang="en-US" sz="1200" dirty="0">
                <a:solidFill>
                  <a:srgbClr val="000000"/>
                </a:solidFill>
                <a:ea typeface="Times New Roman" panose="02020603050405020304" pitchFamily="18" charset="0"/>
                <a:cs typeface="Times New Roman" panose="02020603050405020304" pitchFamily="18" charset="0"/>
              </a:rPr>
              <a:t>本</a:t>
            </a:r>
            <a:endParaRPr lang="en-US" altLang="ja-JP" sz="1200" dirty="0">
              <a:solidFill>
                <a:srgbClr val="000000"/>
              </a:solidFill>
              <a:ea typeface="Times New Roman" panose="02020603050405020304" pitchFamily="18" charset="0"/>
              <a:cs typeface="Times New Roman" panose="02020603050405020304" pitchFamily="18" charset="0"/>
            </a:endParaRPr>
          </a:p>
          <a:p>
            <a:pPr>
              <a:lnSpc>
                <a:spcPct val="107000"/>
              </a:lnSpc>
              <a:spcAft>
                <a:spcPts val="0"/>
              </a:spcAft>
            </a:pPr>
            <a:r>
              <a:rPr lang="ja-JP" altLang="en-US" sz="1200" dirty="0">
                <a:solidFill>
                  <a:srgbClr val="000000"/>
                </a:solidFill>
                <a:ea typeface="Times New Roman" panose="02020603050405020304" pitchFamily="18" charset="0"/>
                <a:cs typeface="Times New Roman" panose="02020603050405020304" pitchFamily="18" charset="0"/>
              </a:rPr>
              <a:t>塩　小匙</a:t>
            </a:r>
            <a:r>
              <a:rPr lang="en-GB" sz="1200" dirty="0">
                <a:solidFill>
                  <a:srgbClr val="000000"/>
                </a:solidFill>
                <a:ea typeface="Times New Roman" panose="02020603050405020304" pitchFamily="18" charset="0"/>
                <a:cs typeface="Times New Roman" panose="02020603050405020304" pitchFamily="18" charset="0"/>
              </a:rPr>
              <a:t>1</a:t>
            </a:r>
          </a:p>
          <a:p>
            <a:pPr>
              <a:lnSpc>
                <a:spcPct val="107000"/>
              </a:lnSpc>
              <a:spcAft>
                <a:spcPts val="0"/>
              </a:spcAft>
            </a:pPr>
            <a:r>
              <a:rPr lang="ja-JP" altLang="en-US" sz="1200" dirty="0">
                <a:solidFill>
                  <a:srgbClr val="000000"/>
                </a:solidFill>
                <a:ea typeface="Times New Roman" panose="02020603050405020304" pitchFamily="18" charset="0"/>
                <a:cs typeface="Times New Roman" panose="02020603050405020304" pitchFamily="18" charset="0"/>
              </a:rPr>
              <a:t>ゼラチンパウダー　</a:t>
            </a:r>
            <a:r>
              <a:rPr lang="en-US" altLang="ja-JP" sz="1200" dirty="0">
                <a:solidFill>
                  <a:srgbClr val="000000"/>
                </a:solidFill>
                <a:ea typeface="Times New Roman" panose="02020603050405020304" pitchFamily="18" charset="0"/>
                <a:cs typeface="Times New Roman" panose="02020603050405020304" pitchFamily="18" charset="0"/>
              </a:rPr>
              <a:t>1</a:t>
            </a:r>
            <a:r>
              <a:rPr lang="ja-JP" altLang="en-US" sz="1200" dirty="0">
                <a:solidFill>
                  <a:srgbClr val="000000"/>
                </a:solidFill>
                <a:ea typeface="Times New Roman" panose="02020603050405020304" pitchFamily="18" charset="0"/>
                <a:cs typeface="Times New Roman" panose="02020603050405020304" pitchFamily="18" charset="0"/>
              </a:rPr>
              <a:t>袋（約</a:t>
            </a:r>
            <a:r>
              <a:rPr lang="en-US" altLang="ja-JP" sz="1200" dirty="0">
                <a:solidFill>
                  <a:srgbClr val="000000"/>
                </a:solidFill>
                <a:ea typeface="Times New Roman" panose="02020603050405020304" pitchFamily="18" charset="0"/>
                <a:cs typeface="Times New Roman" panose="02020603050405020304" pitchFamily="18" charset="0"/>
              </a:rPr>
              <a:t>7g</a:t>
            </a:r>
            <a:r>
              <a:rPr lang="ja-JP" altLang="en-US" sz="1200" dirty="0">
                <a:solidFill>
                  <a:srgbClr val="000000"/>
                </a:solidFill>
                <a:ea typeface="Times New Roman" panose="02020603050405020304" pitchFamily="18" charset="0"/>
                <a:cs typeface="Times New Roman" panose="02020603050405020304" pitchFamily="18" charset="0"/>
              </a:rPr>
              <a:t>）</a:t>
            </a:r>
            <a:endParaRPr lang="en-GB" sz="1200" dirty="0">
              <a:solidFill>
                <a:srgbClr val="000000"/>
              </a:solidFill>
              <a:ea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331F76B2-690A-FA4C-B6B2-0C8EB22BA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8652" y="1326255"/>
            <a:ext cx="3541606" cy="4620299"/>
          </a:xfrm>
          <a:prstGeom prst="rect">
            <a:avLst/>
          </a:prstGeom>
        </p:spPr>
      </p:pic>
    </p:spTree>
    <p:extLst>
      <p:ext uri="{BB962C8B-B14F-4D97-AF65-F5344CB8AC3E}">
        <p14:creationId xmlns:p14="http://schemas.microsoft.com/office/powerpoint/2010/main" val="2599589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21600000">
            <a:off x="533400" y="356265"/>
            <a:ext cx="8382000" cy="3631763"/>
          </a:xfrm>
          <a:prstGeom prst="rect">
            <a:avLst/>
          </a:prstGeom>
        </p:spPr>
        <p:txBody>
          <a:bodyPr wrap="square">
            <a:spAutoFit/>
          </a:bodyPr>
          <a:lstStyle/>
          <a:p>
            <a:pPr algn="just">
              <a:spcBef>
                <a:spcPts val="600"/>
              </a:spcBef>
            </a:pPr>
            <a:r>
              <a:rPr lang="ja-JP" altLang="en-US" sz="1200" dirty="0"/>
              <a:t>ジンジャービスケットとフレッシュバジルの生地が独特で、とてもユニークなレアチーズケーキです。</a:t>
            </a:r>
            <a:endParaRPr lang="en-US" altLang="ja-JP" sz="1200" dirty="0"/>
          </a:p>
          <a:p>
            <a:pPr algn="just">
              <a:spcBef>
                <a:spcPts val="600"/>
              </a:spcBef>
            </a:pPr>
            <a:r>
              <a:rPr lang="ja-JP" altLang="en-US" sz="1200" dirty="0"/>
              <a:t>トマトのジャムも素晴らしく美味しく、チーズプレートや他の食材にもよく合いますので、倍の量を作り置きしておくのをお勧めします。</a:t>
            </a:r>
            <a:endParaRPr lang="en-US" altLang="ja-JP" sz="1200" dirty="0"/>
          </a:p>
          <a:p>
            <a:pPr algn="just">
              <a:spcBef>
                <a:spcPts val="600"/>
              </a:spcBef>
            </a:pPr>
            <a:r>
              <a:rPr lang="ja-JP" altLang="en-US" sz="1200" b="1" dirty="0"/>
              <a:t>作り方</a:t>
            </a:r>
            <a:r>
              <a:rPr lang="ja-JP" altLang="en-US" sz="1200" dirty="0"/>
              <a:t>　：</a:t>
            </a:r>
            <a:endParaRPr lang="en-US" altLang="ja-JP" sz="1200" dirty="0"/>
          </a:p>
          <a:p>
            <a:pPr algn="just">
              <a:spcBef>
                <a:spcPts val="600"/>
              </a:spcBef>
            </a:pPr>
            <a:r>
              <a:rPr lang="ja-JP" altLang="en-US" sz="1200" dirty="0"/>
              <a:t>ビスケットを砕き、溶かしバター、砂糖、バジルをよく混ぜて、ケーキ皿かパイ皿の底に敷きしっかり押し付ける。フィリングを作る間、冷蔵庫で冷やしておく。</a:t>
            </a:r>
            <a:endParaRPr lang="en-US" altLang="ja-JP" sz="1200" dirty="0"/>
          </a:p>
          <a:p>
            <a:pPr algn="just">
              <a:spcBef>
                <a:spcPts val="600"/>
              </a:spcBef>
            </a:pPr>
            <a:r>
              <a:rPr lang="ja-JP" altLang="en-US" sz="1200" dirty="0"/>
              <a:t>ボールの中でリコッタを崩し、卵黄と全卵を加えて混ぜたら、生クリーム、砂糖、レモンの皮、塩を加え更に混ぜる。</a:t>
            </a:r>
            <a:r>
              <a:rPr lang="en-GB" sz="1200" dirty="0"/>
              <a:t> </a:t>
            </a:r>
          </a:p>
          <a:p>
            <a:pPr algn="just">
              <a:spcBef>
                <a:spcPts val="600"/>
              </a:spcBef>
            </a:pPr>
            <a:r>
              <a:rPr lang="ja-JP" altLang="en-US" sz="1200" dirty="0"/>
              <a:t>それを冷蔵庫で冷やしておいた生地に注ぎ入れ、</a:t>
            </a:r>
            <a:r>
              <a:rPr lang="en-GB" sz="1200" dirty="0"/>
              <a:t> 175 °C </a:t>
            </a:r>
            <a:r>
              <a:rPr lang="ja-JP" altLang="en-US" sz="1200" dirty="0"/>
              <a:t>に熱したオーブンで約</a:t>
            </a:r>
            <a:r>
              <a:rPr lang="en-GB" sz="1200" dirty="0"/>
              <a:t> 20 </a:t>
            </a:r>
            <a:r>
              <a:rPr lang="ja-JP" altLang="en-US" sz="1200" dirty="0"/>
              <a:t>分（又は、表面が黄金色になり中に火が通るまで）焼く。焼けたらオーブンから取り出し、トッピングを作っている間冷ましておく。</a:t>
            </a:r>
            <a:endParaRPr lang="en-US" altLang="ja-JP" sz="1200" dirty="0"/>
          </a:p>
          <a:p>
            <a:pPr algn="just">
              <a:spcBef>
                <a:spcPts val="600"/>
              </a:spcBef>
            </a:pPr>
            <a:r>
              <a:rPr lang="ja-JP" altLang="en-US" sz="1200" dirty="0"/>
              <a:t>トマトピューレ、水半量、砂糖、セロリ、塩を一緒に鍋に入れて火にかけ、沸騰したら火を弱め</a:t>
            </a:r>
            <a:r>
              <a:rPr lang="en-US" altLang="ja-JP" sz="1200" dirty="0"/>
              <a:t>10-15</a:t>
            </a:r>
            <a:r>
              <a:rPr lang="ja-JP" altLang="en-US" sz="1200" dirty="0"/>
              <a:t>分程セロリが柔らかくなるまで煮る。トマトソースの出来上がり。もし煮詰まりすぎて焦げそうだったら、水を少し足す。</a:t>
            </a:r>
            <a:endParaRPr lang="en-US" altLang="ja-JP" sz="1200" dirty="0"/>
          </a:p>
          <a:p>
            <a:pPr algn="just">
              <a:spcBef>
                <a:spcPts val="600"/>
              </a:spcBef>
            </a:pPr>
            <a:r>
              <a:rPr lang="ja-JP" altLang="en-US" sz="1200" dirty="0"/>
              <a:t>その間に、残りの水にゼラチンを振り入れて、しっかりふやけるまで</a:t>
            </a:r>
            <a:r>
              <a:rPr lang="en-US" altLang="ja-JP" sz="1200" dirty="0"/>
              <a:t>5</a:t>
            </a:r>
            <a:r>
              <a:rPr lang="ja-JP" altLang="en-US" sz="1200" dirty="0"/>
              <a:t>分程置いておく。</a:t>
            </a:r>
            <a:endParaRPr lang="en-US" altLang="ja-JP" sz="1200" dirty="0"/>
          </a:p>
          <a:p>
            <a:pPr algn="just">
              <a:spcBef>
                <a:spcPts val="600"/>
              </a:spcBef>
            </a:pPr>
            <a:r>
              <a:rPr lang="ja-JP" altLang="en-US" sz="1200" dirty="0"/>
              <a:t>トマトソースを漉す。セロリの味ができるだけ残るように、漉し器にセロリをしっかり押し付け漉す。漉したあとに残った野菜カスは捨てる。そこにふやけたゼラチンを加えて、中火にかけ、よくかき混ぜながらゼラチンを完全に溶かす。</a:t>
            </a:r>
            <a:endParaRPr lang="en-GB" sz="1200" dirty="0"/>
          </a:p>
          <a:p>
            <a:pPr algn="just">
              <a:spcBef>
                <a:spcPts val="600"/>
              </a:spcBef>
            </a:pPr>
            <a:r>
              <a:rPr lang="ja-JP" altLang="en-US" sz="1200" dirty="0"/>
              <a:t>トマトソースゼラチンの鍋を傾けながら、チーズケーキの上に均一な薄さになるように廻しかける。</a:t>
            </a:r>
            <a:endParaRPr lang="en-US" altLang="ja-JP" sz="1200" dirty="0"/>
          </a:p>
          <a:p>
            <a:pPr algn="just">
              <a:spcBef>
                <a:spcPts val="600"/>
              </a:spcBef>
            </a:pPr>
            <a:r>
              <a:rPr lang="ja-JP" altLang="en-US" sz="1200" dirty="0"/>
              <a:t>食卓に出すまで冷蔵庫で冷やす。</a:t>
            </a:r>
            <a:r>
              <a:rPr lang="en-GB" sz="1200" dirty="0"/>
              <a:t> </a:t>
            </a:r>
          </a:p>
        </p:txBody>
      </p:sp>
      <p:sp>
        <p:nvSpPr>
          <p:cNvPr id="12" name="Rectangle 3">
            <a:extLst>
              <a:ext uri="{FF2B5EF4-FFF2-40B4-BE49-F238E27FC236}">
                <a16:creationId xmlns:a16="http://schemas.microsoft.com/office/drawing/2014/main" id="{908D6F92-2087-E642-8895-E127F5694A61}"/>
              </a:ext>
            </a:extLst>
          </p:cNvPr>
          <p:cNvSpPr/>
          <p:nvPr/>
        </p:nvSpPr>
        <p:spPr>
          <a:xfrm>
            <a:off x="3352800" y="4114800"/>
            <a:ext cx="5410200" cy="1461939"/>
          </a:xfrm>
          <a:prstGeom prst="rect">
            <a:avLst/>
          </a:prstGeom>
        </p:spPr>
        <p:txBody>
          <a:bodyPr wrap="square">
            <a:spAutoFit/>
          </a:bodyPr>
          <a:lstStyle/>
          <a:p>
            <a:pPr algn="just">
              <a:spcBef>
                <a:spcPts val="600"/>
              </a:spcBef>
            </a:pPr>
            <a:r>
              <a:rPr lang="ja-JP" altLang="en-US" sz="1200" dirty="0"/>
              <a:t>厚底なべに砂糖を均一に入れる。中火にかけ、砂糖が溶け始め色づいてきたら、缶詰めのトマトを加えるが、果汁は缶に残しておく。木製スプーンかへらでトマトをざっくりと潰す。</a:t>
            </a:r>
            <a:endParaRPr lang="en-US" altLang="ja-JP" sz="1200" dirty="0"/>
          </a:p>
          <a:p>
            <a:pPr algn="just">
              <a:spcBef>
                <a:spcPts val="600"/>
              </a:spcBef>
            </a:pPr>
            <a:r>
              <a:rPr lang="ja-JP" altLang="en-US" sz="1200" dirty="0"/>
              <a:t>全体が少しきつね色になってきたら、砂糖が焦げないように気をつけながら、トマト缶に残しておいた果汁とバジルを加え、一緒に煮る。焦げないように頻繁にかき混ぜながら、トマトがしっかりジャム状になるまで、</a:t>
            </a:r>
            <a:r>
              <a:rPr lang="en-US" altLang="ja-JP" sz="1200" dirty="0"/>
              <a:t>1</a:t>
            </a:r>
            <a:r>
              <a:rPr lang="ja-JP" altLang="en-US" sz="1200" dirty="0"/>
              <a:t>時間ほど煮る。チーズケーキに添えて出す。</a:t>
            </a:r>
            <a:endParaRPr lang="en-GB" sz="1200" dirty="0"/>
          </a:p>
        </p:txBody>
      </p:sp>
      <p:sp>
        <p:nvSpPr>
          <p:cNvPr id="13" name="Rectangle 3">
            <a:extLst>
              <a:ext uri="{FF2B5EF4-FFF2-40B4-BE49-F238E27FC236}">
                <a16:creationId xmlns:a16="http://schemas.microsoft.com/office/drawing/2014/main" id="{E52EFA99-1595-BE44-8C12-043FAB1E5C7E}"/>
              </a:ext>
            </a:extLst>
          </p:cNvPr>
          <p:cNvSpPr/>
          <p:nvPr/>
        </p:nvSpPr>
        <p:spPr>
          <a:xfrm>
            <a:off x="381000" y="4114800"/>
            <a:ext cx="2895600" cy="1015663"/>
          </a:xfrm>
          <a:prstGeom prst="rect">
            <a:avLst/>
          </a:prstGeom>
        </p:spPr>
        <p:txBody>
          <a:bodyPr wrap="square">
            <a:spAutoFit/>
          </a:bodyPr>
          <a:lstStyle/>
          <a:p>
            <a:r>
              <a:rPr lang="ja-JP" altLang="en-US" sz="1200" u="sng" dirty="0"/>
              <a:t>添えのカラメルトマトソース</a:t>
            </a:r>
            <a:endParaRPr lang="en-US" altLang="ja-JP" sz="1200" u="sng" dirty="0"/>
          </a:p>
          <a:p>
            <a:r>
              <a:rPr lang="ja-JP" altLang="en-US" sz="1200" dirty="0"/>
              <a:t>砂糖　</a:t>
            </a:r>
            <a:r>
              <a:rPr lang="en-GB" sz="1200" dirty="0"/>
              <a:t>275 g</a:t>
            </a:r>
          </a:p>
          <a:p>
            <a:r>
              <a:rPr lang="ja-JP" altLang="en-US" sz="1200" dirty="0"/>
              <a:t>皮むきサンマルツァーノトマト缶　</a:t>
            </a:r>
            <a:r>
              <a:rPr lang="en-GB" sz="1200" dirty="0"/>
              <a:t>900 g </a:t>
            </a:r>
          </a:p>
          <a:p>
            <a:r>
              <a:rPr lang="ja-JP" altLang="en-US" sz="1200" dirty="0"/>
              <a:t>塩　　多めの一つまみ</a:t>
            </a:r>
            <a:br>
              <a:rPr lang="en-GB" sz="1200" dirty="0"/>
            </a:br>
            <a:r>
              <a:rPr lang="ja-JP" altLang="en-US" sz="1200" dirty="0"/>
              <a:t>千切りバジルの葉　約</a:t>
            </a:r>
            <a:r>
              <a:rPr lang="en-GB" sz="1200" dirty="0"/>
              <a:t> 7 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934871" cy="369332"/>
          </a:xfrm>
          <a:prstGeom prst="rect">
            <a:avLst/>
          </a:prstGeom>
        </p:spPr>
        <p:txBody>
          <a:bodyPr wrap="none">
            <a:spAutoFit/>
          </a:bodyPr>
          <a:lstStyle/>
          <a:p>
            <a:r>
              <a:rPr lang="ja-JP" altLang="en-US" b="1" dirty="0">
                <a:solidFill>
                  <a:srgbClr val="C00000"/>
                </a:solidFill>
                <a:ea typeface="Calibri" pitchFamily="34" charset="0"/>
                <a:cs typeface="Times New Roman" pitchFamily="18" charset="0"/>
              </a:rPr>
              <a:t>レシピ</a:t>
            </a:r>
            <a:r>
              <a:rPr lang="en-GB" b="1" dirty="0">
                <a:solidFill>
                  <a:srgbClr val="C00000"/>
                </a:solidFill>
                <a:ea typeface="Calibri" pitchFamily="34" charset="0"/>
                <a:cs typeface="Times New Roman" pitchFamily="18" charset="0"/>
              </a:rPr>
              <a:t> </a:t>
            </a:r>
          </a:p>
        </p:txBody>
      </p:sp>
      <p:sp>
        <p:nvSpPr>
          <p:cNvPr id="3" name="Rectangle 2"/>
          <p:cNvSpPr/>
          <p:nvPr/>
        </p:nvSpPr>
        <p:spPr>
          <a:xfrm>
            <a:off x="558776" y="846007"/>
            <a:ext cx="4528611" cy="523220"/>
          </a:xfrm>
          <a:prstGeom prst="rect">
            <a:avLst/>
          </a:prstGeom>
        </p:spPr>
        <p:txBody>
          <a:bodyPr wrap="square">
            <a:spAutoFit/>
          </a:bodyPr>
          <a:lstStyle/>
          <a:p>
            <a:r>
              <a:rPr lang="ja-JP" altLang="en-US" sz="1400" b="1" dirty="0"/>
              <a:t>甘いトマトのクロスタータ（タルト）</a:t>
            </a:r>
            <a:endParaRPr lang="it-IT" sz="1400" dirty="0"/>
          </a:p>
          <a:p>
            <a:r>
              <a:rPr lang="ja-JP" altLang="en-US" sz="1400" b="1" i="1" dirty="0"/>
              <a:t>調理時間　</a:t>
            </a:r>
            <a:r>
              <a:rPr lang="en-GB" sz="1400" b="1" dirty="0"/>
              <a:t>:</a:t>
            </a:r>
            <a:r>
              <a:rPr lang="en-GB" sz="1400" dirty="0"/>
              <a:t> </a:t>
            </a:r>
            <a:r>
              <a:rPr lang="en-GB" sz="1400" i="1" dirty="0"/>
              <a:t>2</a:t>
            </a:r>
            <a:r>
              <a:rPr lang="ja-JP" altLang="en-US" sz="1400" b="1" i="1" dirty="0"/>
              <a:t>時間</a:t>
            </a:r>
            <a:r>
              <a:rPr lang="en-GB" sz="1400" b="1" i="1" dirty="0"/>
              <a:t>   </a:t>
            </a:r>
            <a:r>
              <a:rPr lang="ja-JP" altLang="en-US" sz="1400" b="1" i="1" dirty="0"/>
              <a:t>難易度　</a:t>
            </a:r>
            <a:r>
              <a:rPr lang="en-GB" sz="1400" i="1" dirty="0"/>
              <a:t>: </a:t>
            </a:r>
            <a:r>
              <a:rPr lang="ja-JP" altLang="en-US" sz="1400" i="1" dirty="0"/>
              <a:t>上級</a:t>
            </a:r>
            <a:r>
              <a:rPr lang="en-GB" sz="1400" i="1" dirty="0"/>
              <a:t>    </a:t>
            </a:r>
            <a:r>
              <a:rPr lang="ja-JP" altLang="en-US" sz="1400" i="1" dirty="0"/>
              <a:t>分量</a:t>
            </a:r>
            <a:r>
              <a:rPr lang="en-GB" sz="1400" i="1" dirty="0"/>
              <a:t>: 4</a:t>
            </a:r>
            <a:r>
              <a:rPr lang="ja-JP" altLang="en-US" sz="1400" i="1" dirty="0"/>
              <a:t>人分</a:t>
            </a:r>
            <a:endParaRPr lang="en-GB" sz="1400" u="sng" dirty="0"/>
          </a:p>
        </p:txBody>
      </p:sp>
      <p:sp>
        <p:nvSpPr>
          <p:cNvPr id="4" name="Rectangle 3"/>
          <p:cNvSpPr/>
          <p:nvPr/>
        </p:nvSpPr>
        <p:spPr>
          <a:xfrm>
            <a:off x="542433" y="4389389"/>
            <a:ext cx="8363934" cy="1785104"/>
          </a:xfrm>
          <a:prstGeom prst="rect">
            <a:avLst/>
          </a:prstGeom>
        </p:spPr>
        <p:txBody>
          <a:bodyPr wrap="square">
            <a:spAutoFit/>
          </a:bodyPr>
          <a:lstStyle/>
          <a:p>
            <a:r>
              <a:rPr lang="en-GB" sz="1400" dirty="0"/>
              <a:t> </a:t>
            </a:r>
            <a:r>
              <a:rPr lang="ja-JP" altLang="en-US" sz="1200" dirty="0"/>
              <a:t>小麦粉をボウルに入れ、塩を少し振りかけ、くぼみを作り、室温でバターを加え、ボロボロとした細かいクランブル状になるまで指でこする。再度中心にくぼみを作り、そこへ砂糖、すりおろしたレモンの皮、卵黄を加える。すばやく混ぜて生地を作り、冷蔵庫に</a:t>
            </a:r>
            <a:r>
              <a:rPr lang="en-US" altLang="ja-JP" sz="1200" dirty="0"/>
              <a:t>30</a:t>
            </a:r>
            <a:r>
              <a:rPr lang="ja-JP" altLang="en-US" sz="1200" dirty="0"/>
              <a:t>分入れておく。</a:t>
            </a:r>
          </a:p>
          <a:p>
            <a:r>
              <a:rPr lang="ja-JP" altLang="en-US" sz="1200" dirty="0"/>
              <a:t>卵を卵黄と白身に分ける。卵黄に砂糖を加え、柔らかくふわふわのクリームになるまで混ぜる。卵白は別途泡立てる。　</a:t>
            </a:r>
          </a:p>
          <a:p>
            <a:r>
              <a:rPr lang="ja-JP" altLang="en-US" sz="1200" dirty="0"/>
              <a:t>すべてのスパイス、ピーナッツをミルで一緒に粉砕し、ラム酒と一緒にふわふわクリームに加える。</a:t>
            </a:r>
          </a:p>
          <a:p>
            <a:r>
              <a:rPr lang="ja-JP" altLang="en-US" sz="1200" dirty="0"/>
              <a:t>トマト缶を細かい目の漉し器（できればスチール製ではないもの）に注ぎ、トマトを少なくとも</a:t>
            </a:r>
            <a:r>
              <a:rPr lang="en-US" altLang="ja-JP" sz="1200" dirty="0"/>
              <a:t>1</a:t>
            </a:r>
            <a:r>
              <a:rPr lang="ja-JP" altLang="en-US" sz="1200" dirty="0"/>
              <a:t>時間ゆっくりと濾す。</a:t>
            </a:r>
          </a:p>
          <a:p>
            <a:r>
              <a:rPr lang="ja-JP" altLang="en-US" sz="1200" dirty="0"/>
              <a:t>残ったトマト果汁を卵黄のクリームに加え、そこに別途泡だてた卵白をスパチュラで繊細に折り畳みながら加える。</a:t>
            </a:r>
          </a:p>
          <a:p>
            <a:r>
              <a:rPr lang="ja-JP" altLang="en-US" sz="1200" dirty="0"/>
              <a:t>タルト皿の底と側面に冷蔵庫から出したショートクラストの生地を敷き、その上に丁寧にフィリングを注ぎ、中高温に予熱したオーブンで</a:t>
            </a:r>
            <a:r>
              <a:rPr lang="en-US" altLang="ja-JP" sz="1200" dirty="0"/>
              <a:t>1</a:t>
            </a:r>
            <a:r>
              <a:rPr lang="ja-JP" altLang="en-US" sz="1200" dirty="0"/>
              <a:t>時間</a:t>
            </a:r>
            <a:r>
              <a:rPr lang="en-US" altLang="ja-JP" sz="1200" dirty="0"/>
              <a:t>15</a:t>
            </a:r>
            <a:r>
              <a:rPr lang="ja-JP" altLang="en-US" sz="1200" dirty="0"/>
              <a:t>分間ほど焼く。焼けたらお皿に取り出して冷まし、シナモンとバニラで風味をつけた粉砂糖をふりかけ出来上がり。</a:t>
            </a:r>
          </a:p>
        </p:txBody>
      </p:sp>
      <p:pic>
        <p:nvPicPr>
          <p:cNvPr id="6" name="Immagine 50"/>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461" y="1215339"/>
            <a:ext cx="361315" cy="382905"/>
          </a:xfrm>
          <a:prstGeom prst="rect">
            <a:avLst/>
          </a:prstGeom>
          <a:noFill/>
          <a:ln>
            <a:noFill/>
          </a:ln>
        </p:spPr>
      </p:pic>
      <p:pic>
        <p:nvPicPr>
          <p:cNvPr id="7" name="Immagine 6">
            <a:extLst>
              <a:ext uri="{FF2B5EF4-FFF2-40B4-BE49-F238E27FC236}">
                <a16:creationId xmlns:a16="http://schemas.microsoft.com/office/drawing/2014/main" id="{D61B335E-9569-B04C-A027-333F4124E7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6" t="8889" r="4059" b="37778"/>
          <a:stretch/>
        </p:blipFill>
        <p:spPr>
          <a:xfrm>
            <a:off x="5011309" y="887117"/>
            <a:ext cx="3911401" cy="2980115"/>
          </a:xfrm>
          <a:prstGeom prst="rect">
            <a:avLst/>
          </a:prstGeom>
        </p:spPr>
      </p:pic>
      <p:sp>
        <p:nvSpPr>
          <p:cNvPr id="5" name="Rettangolo 4">
            <a:extLst>
              <a:ext uri="{FF2B5EF4-FFF2-40B4-BE49-F238E27FC236}">
                <a16:creationId xmlns:a16="http://schemas.microsoft.com/office/drawing/2014/main" id="{54B89615-FA2E-4937-BFBD-B5750239D622}"/>
              </a:ext>
            </a:extLst>
          </p:cNvPr>
          <p:cNvSpPr/>
          <p:nvPr/>
        </p:nvSpPr>
        <p:spPr>
          <a:xfrm>
            <a:off x="424389" y="1932232"/>
            <a:ext cx="2318811" cy="1463927"/>
          </a:xfrm>
          <a:prstGeom prst="rect">
            <a:avLst/>
          </a:prstGeom>
        </p:spPr>
        <p:txBody>
          <a:bodyPr wrap="square">
            <a:spAutoFit/>
          </a:bodyPr>
          <a:lstStyle/>
          <a:p>
            <a:pPr algn="just">
              <a:lnSpc>
                <a:spcPct val="107000"/>
              </a:lnSpc>
              <a:spcAft>
                <a:spcPts val="0"/>
              </a:spcAft>
            </a:pPr>
            <a:r>
              <a:rPr lang="ja-JP" altLang="en-US" sz="1200" u="sng" dirty="0">
                <a:solidFill>
                  <a:srgbClr val="202124"/>
                </a:solidFill>
                <a:latin typeface="Calibri" panose="020F0502020204030204" pitchFamily="34" charset="0"/>
                <a:ea typeface="Calibri" panose="020F0502020204030204" pitchFamily="34" charset="0"/>
                <a:cs typeface="Arial" panose="020B0604020202020204" pitchFamily="34" charset="0"/>
              </a:rPr>
              <a:t>タルト生地</a:t>
            </a:r>
            <a:r>
              <a:rPr lang="en-GB" sz="1200" u="sng" dirty="0">
                <a:solidFill>
                  <a:srgbClr val="202124"/>
                </a:solidFill>
                <a:latin typeface="Calibri" panose="020F0502020204030204" pitchFamily="34" charset="0"/>
                <a:ea typeface="Calibri" panose="020F0502020204030204" pitchFamily="34" charset="0"/>
                <a:cs typeface="Arial" panose="020B0604020202020204" pitchFamily="34" charset="0"/>
              </a:rPr>
              <a:t>:</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 </a:t>
            </a:r>
          </a:p>
          <a:p>
            <a:pPr algn="just">
              <a:lnSpc>
                <a:spcPct val="107000"/>
              </a:lnSpc>
              <a:spcAft>
                <a:spcPts val="0"/>
              </a:spcAft>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薄力粉</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250 g</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バター</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125 g </a:t>
            </a:r>
          </a:p>
          <a:p>
            <a:pPr algn="just">
              <a:lnSpc>
                <a:spcPct val="107000"/>
              </a:lnSpc>
              <a:spcAft>
                <a:spcPts val="0"/>
              </a:spcAft>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砂糖</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100 g</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卵黄　</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1</a:t>
            </a: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個</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塩　少々</a:t>
            </a:r>
            <a:endParaRPr lang="it-IT"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すりおろしたレモンの皮</a:t>
            </a:r>
            <a:endParaRPr lang="it-IT"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Rettangolo 7">
            <a:extLst>
              <a:ext uri="{FF2B5EF4-FFF2-40B4-BE49-F238E27FC236}">
                <a16:creationId xmlns:a16="http://schemas.microsoft.com/office/drawing/2014/main" id="{AA201E27-7178-9049-92EC-E9E5318BC155}"/>
              </a:ext>
            </a:extLst>
          </p:cNvPr>
          <p:cNvSpPr/>
          <p:nvPr/>
        </p:nvSpPr>
        <p:spPr>
          <a:xfrm>
            <a:off x="2438400" y="1932232"/>
            <a:ext cx="4572000" cy="2253181"/>
          </a:xfrm>
          <a:prstGeom prst="rect">
            <a:avLst/>
          </a:prstGeom>
        </p:spPr>
        <p:txBody>
          <a:bodyPr>
            <a:spAutoFit/>
          </a:bodyPr>
          <a:lstStyle/>
          <a:p>
            <a:pPr lvl="0" algn="just">
              <a:lnSpc>
                <a:spcPct val="107000"/>
              </a:lnSpc>
            </a:pPr>
            <a:r>
              <a:rPr lang="ja-JP" altLang="en-US" sz="1200" u="sng" dirty="0">
                <a:solidFill>
                  <a:srgbClr val="202124"/>
                </a:solidFill>
                <a:latin typeface="Calibri" panose="020F0502020204030204" pitchFamily="34" charset="0"/>
                <a:ea typeface="Calibri" panose="020F0502020204030204" pitchFamily="34" charset="0"/>
                <a:cs typeface="Arial" panose="020B0604020202020204" pitchFamily="34" charset="0"/>
              </a:rPr>
              <a:t>フィリング</a:t>
            </a:r>
            <a:r>
              <a:rPr lang="en-GB" sz="1200" u="sng" dirty="0">
                <a:solidFill>
                  <a:srgbClr val="202124"/>
                </a:solidFill>
                <a:latin typeface="Calibri" panose="020F0502020204030204" pitchFamily="34" charset="0"/>
                <a:ea typeface="Calibri" panose="020F0502020204030204" pitchFamily="34" charset="0"/>
                <a:cs typeface="Arial" panose="020B0604020202020204" pitchFamily="34" charset="0"/>
              </a:rPr>
              <a:t>: </a:t>
            </a:r>
          </a:p>
          <a:p>
            <a:pPr lvl="0" algn="just">
              <a:lnSpc>
                <a:spcPct val="107000"/>
              </a:lnSpc>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サトウキビ糖</a:t>
            </a:r>
            <a:r>
              <a:rPr lang="en-GB" altLang="ja-JP" sz="1200" dirty="0">
                <a:solidFill>
                  <a:srgbClr val="202124"/>
                </a:solidFill>
                <a:latin typeface="Calibri" panose="020F0502020204030204" pitchFamily="34" charset="0"/>
                <a:ea typeface="Calibri" panose="020F0502020204030204" pitchFamily="34" charset="0"/>
                <a:cs typeface="Arial" panose="020B0604020202020204" pitchFamily="34" charset="0"/>
              </a:rPr>
              <a:t>200 g </a:t>
            </a: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　</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クローブ</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8 </a:t>
            </a: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個</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粉末シナモン小匙</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1 </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バニラパウダー　</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2 </a:t>
            </a: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袋</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ローストピーナツ</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75 g </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全卵　</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4 </a:t>
            </a: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個</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ラム酒　小グラス</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1</a:t>
            </a: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（約</a:t>
            </a:r>
            <a:r>
              <a:rPr lang="en-US" altLang="ja-JP" sz="1200" dirty="0">
                <a:solidFill>
                  <a:srgbClr val="202124"/>
                </a:solidFill>
                <a:latin typeface="Calibri" panose="020F0502020204030204" pitchFamily="34" charset="0"/>
                <a:ea typeface="Calibri" panose="020F0502020204030204" pitchFamily="34" charset="0"/>
                <a:cs typeface="Arial" panose="020B0604020202020204" pitchFamily="34" charset="0"/>
              </a:rPr>
              <a:t>50ml)</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ナツメグ　一つまみ</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皮むきホールトマト缶</a:t>
            </a:r>
            <a:r>
              <a:rPr lang="en-GB" sz="1200" dirty="0">
                <a:solidFill>
                  <a:srgbClr val="202124"/>
                </a:solidFill>
                <a:latin typeface="Calibri" panose="020F0502020204030204" pitchFamily="34" charset="0"/>
                <a:ea typeface="Calibri" panose="020F0502020204030204" pitchFamily="34" charset="0"/>
                <a:cs typeface="Arial" panose="020B0604020202020204" pitchFamily="34" charset="0"/>
              </a:rPr>
              <a:t>500 g </a:t>
            </a:r>
            <a:endParaRPr lang="it-IT"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r>
              <a:rPr lang="ja-JP" altLang="en-US" sz="1200" dirty="0">
                <a:solidFill>
                  <a:srgbClr val="202124"/>
                </a:solidFill>
                <a:latin typeface="Calibri" panose="020F0502020204030204" pitchFamily="34" charset="0"/>
                <a:ea typeface="Calibri" panose="020F0502020204030204" pitchFamily="34" charset="0"/>
                <a:cs typeface="Arial" panose="020B0604020202020204" pitchFamily="34" charset="0"/>
              </a:rPr>
              <a:t>粉砂糖　適宜</a:t>
            </a:r>
            <a:endParaRPr lang="it-IT" dirty="0"/>
          </a:p>
        </p:txBody>
      </p:sp>
    </p:spTree>
    <p:extLst>
      <p:ext uri="{BB962C8B-B14F-4D97-AF65-F5344CB8AC3E}">
        <p14:creationId xmlns:p14="http://schemas.microsoft.com/office/powerpoint/2010/main" val="2471259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6150114"/>
            <a:ext cx="7086600" cy="1323439"/>
          </a:xfrm>
          <a:prstGeom prst="rect">
            <a:avLst/>
          </a:prstGeom>
        </p:spPr>
        <p:txBody>
          <a:bodyPr wrap="square">
            <a:spAutoFit/>
          </a:bodyPr>
          <a:lstStyle/>
          <a:p>
            <a:pPr lvl="0" algn="ctr" eaLnBrk="0" fontAlgn="base" hangingPunct="0">
              <a:spcBef>
                <a:spcPct val="0"/>
              </a:spcBef>
              <a:spcAft>
                <a:spcPct val="0"/>
              </a:spcAft>
            </a:pPr>
            <a:r>
              <a:rPr lang="ja-JP" altLang="en-US" sz="2000" b="1" dirty="0">
                <a:solidFill>
                  <a:srgbClr val="C00000"/>
                </a:solidFill>
                <a:ea typeface="Calibri" pitchFamily="34" charset="0"/>
                <a:cs typeface="Times New Roman" pitchFamily="18" charset="0"/>
              </a:rPr>
              <a:t>トマトを使ったレシピをもっとご覧になりたい方は、下記のホームページからどうぞ　</a:t>
            </a:r>
            <a:r>
              <a:rPr lang="en-GB" sz="2000" b="1" dirty="0">
                <a:solidFill>
                  <a:srgbClr val="C00000"/>
                </a:solidFill>
                <a:ea typeface="Calibri" pitchFamily="34" charset="0"/>
                <a:cs typeface="Times New Roman" pitchFamily="18" charset="0"/>
              </a:rPr>
              <a:t>:</a:t>
            </a:r>
          </a:p>
          <a:p>
            <a:pPr lvl="0" algn="ctr" eaLnBrk="0" fontAlgn="base" hangingPunct="0">
              <a:spcBef>
                <a:spcPct val="0"/>
              </a:spcBef>
              <a:spcAft>
                <a:spcPct val="0"/>
              </a:spcAft>
            </a:pPr>
            <a:r>
              <a:rPr lang="it-IT" sz="2000" dirty="0">
                <a:hlinkClick r:id="rId3"/>
              </a:rPr>
              <a:t>https://redgoldfromeurope.jp/ja/recipes/</a:t>
            </a:r>
            <a:endParaRPr lang="en-GB" sz="2000" b="1" dirty="0">
              <a:solidFill>
                <a:srgbClr val="C00000"/>
              </a:solidFill>
              <a:ea typeface="Calibri" pitchFamily="34" charset="0"/>
              <a:cs typeface="Times New Roman" pitchFamily="18" charset="0"/>
            </a:endParaRPr>
          </a:p>
          <a:p>
            <a:pPr lvl="0" algn="ctr" eaLnBrk="0" fontAlgn="base" hangingPunct="0">
              <a:spcBef>
                <a:spcPct val="0"/>
              </a:spcBef>
              <a:spcAft>
                <a:spcPct val="0"/>
              </a:spcAft>
            </a:pPr>
            <a:endParaRPr lang="en-GB" sz="2000" b="1" dirty="0">
              <a:cs typeface="Arial" pitchFamily="34" charset="0"/>
            </a:endParaRPr>
          </a:p>
        </p:txBody>
      </p:sp>
      <p:pic>
        <p:nvPicPr>
          <p:cNvPr id="5" name="Immagin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0" y="152400"/>
            <a:ext cx="8915400" cy="586930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8686800" cy="1200329"/>
          </a:xfrm>
          <a:prstGeom prst="rect">
            <a:avLst/>
          </a:prstGeom>
        </p:spPr>
        <p:txBody>
          <a:bodyPr wrap="square">
            <a:spAutoFit/>
          </a:bodyPr>
          <a:lstStyle/>
          <a:p>
            <a:pPr algn="ctr" fontAlgn="base">
              <a:spcBef>
                <a:spcPct val="0"/>
              </a:spcBef>
              <a:spcAft>
                <a:spcPct val="0"/>
              </a:spcAft>
            </a:pPr>
            <a:r>
              <a:rPr lang="it-IT" b="1" dirty="0">
                <a:solidFill>
                  <a:srgbClr val="C00000"/>
                </a:solidFill>
              </a:rPr>
              <a:t>73</a:t>
            </a:r>
            <a:r>
              <a:rPr lang="ja-JP" altLang="en-US" b="1" dirty="0">
                <a:solidFill>
                  <a:srgbClr val="C00000"/>
                </a:solidFill>
              </a:rPr>
              <a:t>社のイタリアのトマト加工業者で構成される</a:t>
            </a:r>
            <a:r>
              <a:rPr lang="en-GB" altLang="ja-JP" b="1" dirty="0">
                <a:solidFill>
                  <a:srgbClr val="C00000"/>
                </a:solidFill>
              </a:rPr>
              <a:t>ANICAV</a:t>
            </a:r>
            <a:r>
              <a:rPr lang="ja-JP" altLang="en-US" b="1" dirty="0">
                <a:solidFill>
                  <a:srgbClr val="C00000"/>
                </a:solidFill>
              </a:rPr>
              <a:t>は、トマト加工業では世界最大の協会です。サンマルツァーノ</a:t>
            </a:r>
            <a:r>
              <a:rPr lang="en-US" altLang="ja-JP" b="1" dirty="0">
                <a:solidFill>
                  <a:srgbClr val="C00000"/>
                </a:solidFill>
              </a:rPr>
              <a:t>DOP</a:t>
            </a:r>
            <a:r>
              <a:rPr lang="ja-JP" altLang="en-US" b="1" dirty="0">
                <a:solidFill>
                  <a:srgbClr val="C00000"/>
                </a:solidFill>
              </a:rPr>
              <a:t>トマト生産者の８割は、</a:t>
            </a:r>
            <a:r>
              <a:rPr lang="en-US" altLang="ja-JP" b="1" dirty="0">
                <a:solidFill>
                  <a:srgbClr val="C00000"/>
                </a:solidFill>
              </a:rPr>
              <a:t>ANICAV</a:t>
            </a:r>
            <a:r>
              <a:rPr lang="ja-JP" altLang="en-US" b="1" dirty="0">
                <a:solidFill>
                  <a:srgbClr val="C00000"/>
                </a:solidFill>
              </a:rPr>
              <a:t>メンバーです。</a:t>
            </a:r>
            <a:endParaRPr lang="en-US" altLang="ja-JP" b="1" dirty="0">
              <a:solidFill>
                <a:srgbClr val="C00000"/>
              </a:solidFill>
            </a:endParaRPr>
          </a:p>
          <a:p>
            <a:pPr algn="ctr" fontAlgn="base">
              <a:spcBef>
                <a:spcPct val="0"/>
              </a:spcBef>
              <a:spcAft>
                <a:spcPct val="0"/>
              </a:spcAft>
            </a:pPr>
            <a:r>
              <a:rPr lang="ja-JP" altLang="en-US" b="1" dirty="0">
                <a:solidFill>
                  <a:srgbClr val="C00000"/>
                </a:solidFill>
              </a:rPr>
              <a:t>当ウエッブサイトから会員リストをご覧いただけます。</a:t>
            </a:r>
            <a:endParaRPr lang="en-US" altLang="ja-JP" b="1" dirty="0">
              <a:solidFill>
                <a:srgbClr val="C00000"/>
              </a:solidFill>
            </a:endParaRPr>
          </a:p>
          <a:p>
            <a:pPr algn="ctr" fontAlgn="base">
              <a:spcBef>
                <a:spcPct val="0"/>
              </a:spcBef>
              <a:spcAft>
                <a:spcPct val="0"/>
              </a:spcAft>
            </a:pPr>
            <a:r>
              <a:rPr lang="it-IT" dirty="0">
                <a:hlinkClick r:id="rId2"/>
              </a:rPr>
              <a:t>https://redgoldfromeurope.jp/ja/member-companies/</a:t>
            </a:r>
            <a:endParaRPr lang="en-GB" b="1" dirty="0">
              <a:solidFill>
                <a:srgbClr val="C00000"/>
              </a:solidFill>
            </a:endParaRPr>
          </a:p>
        </p:txBody>
      </p:sp>
      <p:sp>
        <p:nvSpPr>
          <p:cNvPr id="3" name="Rectangle 2"/>
          <p:cNvSpPr/>
          <p:nvPr/>
        </p:nvSpPr>
        <p:spPr>
          <a:xfrm>
            <a:off x="228600" y="152400"/>
            <a:ext cx="2044149" cy="369332"/>
          </a:xfrm>
          <a:prstGeom prst="rect">
            <a:avLst/>
          </a:prstGeom>
        </p:spPr>
        <p:txBody>
          <a:bodyPr wrap="none">
            <a:spAutoFit/>
          </a:bodyPr>
          <a:lstStyle/>
          <a:p>
            <a:r>
              <a:rPr lang="ja-JP" altLang="en-US" b="1" dirty="0">
                <a:solidFill>
                  <a:srgbClr val="C00000"/>
                </a:solidFill>
                <a:ea typeface="Calibri" pitchFamily="34" charset="0"/>
                <a:cs typeface="Arial" pitchFamily="34" charset="0"/>
              </a:rPr>
              <a:t>会員企業メンバー</a:t>
            </a:r>
            <a:endParaRPr lang="en-US" dirty="0"/>
          </a:p>
        </p:txBody>
      </p:sp>
      <p:pic>
        <p:nvPicPr>
          <p:cNvPr id="5" name="Picture 4" descr="PHOTO_038.jpg"/>
          <p:cNvPicPr>
            <a:picLocks noChangeAspect="1"/>
          </p:cNvPicPr>
          <p:nvPr/>
        </p:nvPicPr>
        <p:blipFill>
          <a:blip r:embed="rId3" cstate="print"/>
          <a:stretch>
            <a:fillRect/>
          </a:stretch>
        </p:blipFill>
        <p:spPr>
          <a:xfrm>
            <a:off x="6004560" y="2373086"/>
            <a:ext cx="3139440" cy="4484914"/>
          </a:xfrm>
          <a:prstGeom prst="rect">
            <a:avLst/>
          </a:prstGeom>
        </p:spPr>
      </p:pic>
      <p:pic>
        <p:nvPicPr>
          <p:cNvPr id="8" name="Picture 7" descr="PHOTO_014.jpg"/>
          <p:cNvPicPr>
            <a:picLocks noChangeAspect="1"/>
          </p:cNvPicPr>
          <p:nvPr/>
        </p:nvPicPr>
        <p:blipFill>
          <a:blip r:embed="rId4" cstate="print"/>
          <a:stretch>
            <a:fillRect/>
          </a:stretch>
        </p:blipFill>
        <p:spPr>
          <a:xfrm>
            <a:off x="0" y="2438400"/>
            <a:ext cx="5892800" cy="4419600"/>
          </a:xfrm>
          <a:prstGeom prst="rect">
            <a:avLst/>
          </a:prstGeom>
        </p:spPr>
      </p:pic>
      <p:sp>
        <p:nvSpPr>
          <p:cNvPr id="9" name="Rectangle 8"/>
          <p:cNvSpPr/>
          <p:nvPr/>
        </p:nvSpPr>
        <p:spPr>
          <a:xfrm>
            <a:off x="838200" y="2514600"/>
            <a:ext cx="3352800" cy="830997"/>
          </a:xfrm>
          <a:prstGeom prst="rect">
            <a:avLst/>
          </a:prstGeom>
        </p:spPr>
        <p:txBody>
          <a:bodyPr wrap="square">
            <a:spAutoFit/>
          </a:bodyPr>
          <a:lstStyle/>
          <a:p>
            <a:pPr algn="ctr"/>
            <a:r>
              <a:rPr lang="ja-JP" altLang="en-US" sz="1600" b="1" dirty="0"/>
              <a:t>豊かなヨーロッパの大地で育ち、完熟時に収穫されたトマトは、トマトの最高水準を誇っています。</a:t>
            </a:r>
            <a:endParaRPr lang="en-US" sz="16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_002.jpg"/>
          <p:cNvPicPr>
            <a:picLocks noChangeAspect="1"/>
          </p:cNvPicPr>
          <p:nvPr/>
        </p:nvPicPr>
        <p:blipFill>
          <a:blip r:embed="rId2" cstate="print"/>
          <a:stretch>
            <a:fillRect/>
          </a:stretch>
        </p:blipFill>
        <p:spPr>
          <a:xfrm>
            <a:off x="0" y="-1"/>
            <a:ext cx="5105400" cy="5107864"/>
          </a:xfrm>
          <a:prstGeom prst="rect">
            <a:avLst/>
          </a:prstGeom>
        </p:spPr>
      </p:pic>
      <p:sp>
        <p:nvSpPr>
          <p:cNvPr id="4" name="Rectangle 3"/>
          <p:cNvSpPr/>
          <p:nvPr/>
        </p:nvSpPr>
        <p:spPr>
          <a:xfrm>
            <a:off x="0" y="3962400"/>
            <a:ext cx="5105400" cy="2308324"/>
          </a:xfrm>
          <a:prstGeom prst="rect">
            <a:avLst/>
          </a:prstGeom>
        </p:spPr>
        <p:txBody>
          <a:bodyPr wrap="square">
            <a:spAutoFit/>
          </a:bodyPr>
          <a:lstStyle/>
          <a:p>
            <a:pPr algn="ctr"/>
            <a:r>
              <a:rPr lang="ja-JP" altLang="en-US" sz="2400" b="1" dirty="0">
                <a:solidFill>
                  <a:srgbClr val="FFFF00"/>
                </a:solidFill>
              </a:rPr>
              <a:t>長年培われた方法で保存される、欧州の贅沢なトマトは最高の品質、味、美しさ、栄養を兼ね備えています。</a:t>
            </a:r>
            <a:endParaRPr lang="en-US" altLang="ja-JP" sz="2400" b="1" dirty="0">
              <a:solidFill>
                <a:srgbClr val="FFFF00"/>
              </a:solidFill>
            </a:endParaRPr>
          </a:p>
          <a:p>
            <a:pPr algn="ctr"/>
            <a:r>
              <a:rPr kumimoji="0" lang="ja-JP" altLang="en-US" sz="2400" b="1" i="0" u="none" strike="noStrike" cap="none" normalizeH="0" baseline="0" dirty="0">
                <a:ln>
                  <a:noFill/>
                </a:ln>
                <a:effectLst/>
                <a:ea typeface="Calibri" pitchFamily="34" charset="0"/>
                <a:cs typeface="Times New Roman" pitchFamily="18" charset="0"/>
              </a:rPr>
              <a:t>私達の農場から、ヨーロッパのエッセンスを直接缶の中に閉じ込めてあなたの食卓へ！</a:t>
            </a:r>
            <a:r>
              <a:rPr kumimoji="0" lang="en-GB" sz="2400" b="1" i="0" u="none" strike="noStrike" cap="none" normalizeH="0" baseline="0" dirty="0">
                <a:ln>
                  <a:noFill/>
                </a:ln>
                <a:effectLst/>
                <a:ea typeface="Calibri" pitchFamily="34" charset="0"/>
                <a:cs typeface="Times New Roman" pitchFamily="18" charset="0"/>
              </a:rPr>
              <a:t> </a:t>
            </a:r>
            <a:endParaRPr lang="en-US" sz="2400" dirty="0"/>
          </a:p>
        </p:txBody>
      </p:sp>
      <p:pic>
        <p:nvPicPr>
          <p:cNvPr id="5" name="Picture 4" descr="PHOTO_006.jpg"/>
          <p:cNvPicPr>
            <a:picLocks noChangeAspect="1"/>
          </p:cNvPicPr>
          <p:nvPr/>
        </p:nvPicPr>
        <p:blipFill>
          <a:blip r:embed="rId3" cstate="print"/>
          <a:stretch>
            <a:fillRect/>
          </a:stretch>
        </p:blipFill>
        <p:spPr>
          <a:xfrm>
            <a:off x="5181600" y="0"/>
            <a:ext cx="4572000" cy="6858000"/>
          </a:xfrm>
          <a:prstGeom prst="rect">
            <a:avLst/>
          </a:prstGeom>
        </p:spPr>
      </p:pic>
      <p:sp>
        <p:nvSpPr>
          <p:cNvPr id="6" name="Rectangle 5"/>
          <p:cNvSpPr/>
          <p:nvPr/>
        </p:nvSpPr>
        <p:spPr>
          <a:xfrm>
            <a:off x="0" y="0"/>
            <a:ext cx="2335576" cy="369332"/>
          </a:xfrm>
          <a:prstGeom prst="rect">
            <a:avLst/>
          </a:prstGeom>
        </p:spPr>
        <p:txBody>
          <a:bodyPr wrap="none">
            <a:spAutoFit/>
          </a:bodyPr>
          <a:lstStyle/>
          <a:p>
            <a:r>
              <a:rPr lang="en-US" b="1" dirty="0">
                <a:solidFill>
                  <a:srgbClr val="C00000"/>
                </a:solidFill>
                <a:ea typeface="Calibri" pitchFamily="34" charset="0"/>
                <a:cs typeface="Arial" pitchFamily="34" charset="0"/>
              </a:rPr>
              <a:t>MEMBER  COMPANIES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1527" y="4966899"/>
            <a:ext cx="2438400" cy="646331"/>
          </a:xfrm>
          <a:prstGeom prst="rect">
            <a:avLst/>
          </a:prstGeom>
        </p:spPr>
        <p:txBody>
          <a:bodyPr wrap="square">
            <a:spAutoFit/>
          </a:bodyPr>
          <a:lstStyle/>
          <a:p>
            <a:pPr algn="ctr"/>
            <a:r>
              <a:rPr lang="it-IT" dirty="0"/>
              <a:t>Elle Gourmet </a:t>
            </a:r>
            <a:endParaRPr lang="en-US" dirty="0"/>
          </a:p>
          <a:p>
            <a:pPr algn="ctr"/>
            <a:r>
              <a:rPr lang="ja-JP" altLang="en-US" dirty="0"/>
              <a:t>１０月発売号</a:t>
            </a:r>
            <a:endParaRPr lang="en-US" dirty="0">
              <a:highlight>
                <a:srgbClr val="FFFF00"/>
              </a:highlight>
            </a:endParaRPr>
          </a:p>
        </p:txBody>
      </p:sp>
      <p:sp>
        <p:nvSpPr>
          <p:cNvPr id="6" name="Rectangle 5"/>
          <p:cNvSpPr/>
          <p:nvPr/>
        </p:nvSpPr>
        <p:spPr>
          <a:xfrm>
            <a:off x="304800" y="228600"/>
            <a:ext cx="1346844" cy="369332"/>
          </a:xfrm>
          <a:prstGeom prst="rect">
            <a:avLst/>
          </a:prstGeom>
        </p:spPr>
        <p:txBody>
          <a:bodyPr wrap="none">
            <a:spAutoFit/>
          </a:bodyPr>
          <a:lstStyle/>
          <a:p>
            <a:r>
              <a:rPr lang="ja-JP" altLang="en-US" b="1" dirty="0">
                <a:solidFill>
                  <a:srgbClr val="C00000"/>
                </a:solidFill>
              </a:rPr>
              <a:t>広告掲載誌</a:t>
            </a:r>
            <a:endParaRPr lang="en-US" dirty="0"/>
          </a:p>
        </p:txBody>
      </p:sp>
      <p:sp>
        <p:nvSpPr>
          <p:cNvPr id="10" name="Rettangolo 9">
            <a:extLst>
              <a:ext uri="{FF2B5EF4-FFF2-40B4-BE49-F238E27FC236}">
                <a16:creationId xmlns:a16="http://schemas.microsoft.com/office/drawing/2014/main" id="{3E66BB83-9D77-B84E-8503-7031B4949B57}"/>
              </a:ext>
            </a:extLst>
          </p:cNvPr>
          <p:cNvSpPr/>
          <p:nvPr/>
        </p:nvSpPr>
        <p:spPr>
          <a:xfrm>
            <a:off x="5334000" y="4966899"/>
            <a:ext cx="2819400" cy="646331"/>
          </a:xfrm>
          <a:prstGeom prst="rect">
            <a:avLst/>
          </a:prstGeom>
        </p:spPr>
        <p:txBody>
          <a:bodyPr wrap="square">
            <a:spAutoFit/>
          </a:bodyPr>
          <a:lstStyle/>
          <a:p>
            <a:pPr algn="ctr"/>
            <a:r>
              <a:rPr lang="ja-JP" altLang="en-US" dirty="0"/>
              <a:t>東京カレンダー</a:t>
            </a:r>
            <a:r>
              <a:rPr lang="en-US" dirty="0"/>
              <a:t> </a:t>
            </a:r>
          </a:p>
          <a:p>
            <a:pPr algn="ctr"/>
            <a:r>
              <a:rPr lang="ja-JP" altLang="en-US" dirty="0"/>
              <a:t>１０月発売号</a:t>
            </a:r>
            <a:endParaRPr lang="en-US" dirty="0"/>
          </a:p>
        </p:txBody>
      </p:sp>
      <p:pic>
        <p:nvPicPr>
          <p:cNvPr id="15" name="Immagine 14">
            <a:extLst>
              <a:ext uri="{FF2B5EF4-FFF2-40B4-BE49-F238E27FC236}">
                <a16:creationId xmlns:a16="http://schemas.microsoft.com/office/drawing/2014/main" id="{66ACE245-BBE5-4044-8AE7-DB3C6CD98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599" y="825873"/>
            <a:ext cx="4366645" cy="852028"/>
          </a:xfrm>
          <a:prstGeom prst="rect">
            <a:avLst/>
          </a:prstGeom>
        </p:spPr>
      </p:pic>
      <p:pic>
        <p:nvPicPr>
          <p:cNvPr id="3" name="Immagine 2">
            <a:extLst>
              <a:ext uri="{FF2B5EF4-FFF2-40B4-BE49-F238E27FC236}">
                <a16:creationId xmlns:a16="http://schemas.microsoft.com/office/drawing/2014/main" id="{3A9DD8C2-5C6E-0E46-9CDB-64F3C6CFBC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740" y="2098482"/>
            <a:ext cx="1892587" cy="2675068"/>
          </a:xfrm>
          <a:prstGeom prst="rect">
            <a:avLst/>
          </a:prstGeom>
        </p:spPr>
      </p:pic>
      <p:pic>
        <p:nvPicPr>
          <p:cNvPr id="5" name="Immagine 4">
            <a:extLst>
              <a:ext uri="{FF2B5EF4-FFF2-40B4-BE49-F238E27FC236}">
                <a16:creationId xmlns:a16="http://schemas.microsoft.com/office/drawing/2014/main" id="{E2EF873A-2F85-BD4B-AD75-75B0D313D492}"/>
              </a:ext>
            </a:extLst>
          </p:cNvPr>
          <p:cNvPicPr>
            <a:picLocks noChangeAspect="1"/>
          </p:cNvPicPr>
          <p:nvPr/>
        </p:nvPicPr>
        <p:blipFill rotWithShape="1">
          <a:blip r:embed="rId5"/>
          <a:srcRect r="1314" b="6668"/>
          <a:stretch/>
        </p:blipFill>
        <p:spPr>
          <a:xfrm>
            <a:off x="2339370" y="2098482"/>
            <a:ext cx="2001113" cy="2675068"/>
          </a:xfrm>
          <a:prstGeom prst="rect">
            <a:avLst/>
          </a:prstGeom>
        </p:spPr>
      </p:pic>
      <p:pic>
        <p:nvPicPr>
          <p:cNvPr id="13" name="Immagine 12">
            <a:extLst>
              <a:ext uri="{FF2B5EF4-FFF2-40B4-BE49-F238E27FC236}">
                <a16:creationId xmlns:a16="http://schemas.microsoft.com/office/drawing/2014/main" id="{4EA8F8BA-024B-E443-BAAB-406D7C02B7CD}"/>
              </a:ext>
            </a:extLst>
          </p:cNvPr>
          <p:cNvPicPr>
            <a:picLocks noChangeAspect="1"/>
          </p:cNvPicPr>
          <p:nvPr/>
        </p:nvPicPr>
        <p:blipFill>
          <a:blip r:embed="rId6"/>
          <a:stretch>
            <a:fillRect/>
          </a:stretch>
        </p:blipFill>
        <p:spPr>
          <a:xfrm>
            <a:off x="6839451" y="2098482"/>
            <a:ext cx="2075949" cy="2675068"/>
          </a:xfrm>
          <a:prstGeom prst="rect">
            <a:avLst/>
          </a:prstGeom>
          <a:effectLst>
            <a:outerShdw blurRad="50800" dist="38100" dir="2700000" algn="tl" rotWithShape="0">
              <a:prstClr val="black">
                <a:alpha val="40000"/>
              </a:prstClr>
            </a:outerShdw>
          </a:effectLst>
        </p:spPr>
      </p:pic>
      <p:pic>
        <p:nvPicPr>
          <p:cNvPr id="2" name="Immagine 1">
            <a:extLst>
              <a:ext uri="{FF2B5EF4-FFF2-40B4-BE49-F238E27FC236}">
                <a16:creationId xmlns:a16="http://schemas.microsoft.com/office/drawing/2014/main" id="{AEEF814D-40E4-964E-897A-0E9195161C16}"/>
              </a:ext>
            </a:extLst>
          </p:cNvPr>
          <p:cNvPicPr>
            <a:picLocks noChangeAspect="1"/>
          </p:cNvPicPr>
          <p:nvPr/>
        </p:nvPicPr>
        <p:blipFill>
          <a:blip r:embed="rId7"/>
          <a:stretch>
            <a:fillRect/>
          </a:stretch>
        </p:blipFill>
        <p:spPr>
          <a:xfrm>
            <a:off x="4854538" y="2094471"/>
            <a:ext cx="1893173" cy="267907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0800000" flipV="1">
            <a:off x="3733800" y="5287965"/>
            <a:ext cx="1883369" cy="646331"/>
          </a:xfrm>
          <a:prstGeom prst="rect">
            <a:avLst/>
          </a:prstGeom>
        </p:spPr>
        <p:txBody>
          <a:bodyPr wrap="square">
            <a:spAutoFit/>
          </a:bodyPr>
          <a:lstStyle/>
          <a:p>
            <a:pPr algn="ctr"/>
            <a:r>
              <a:rPr lang="en-US" dirty="0"/>
              <a:t>Italian Food</a:t>
            </a:r>
          </a:p>
          <a:p>
            <a:pPr algn="ctr"/>
            <a:endParaRPr lang="en-US" dirty="0"/>
          </a:p>
        </p:txBody>
      </p:sp>
      <p:sp>
        <p:nvSpPr>
          <p:cNvPr id="6" name="Rectangle 5"/>
          <p:cNvSpPr/>
          <p:nvPr/>
        </p:nvSpPr>
        <p:spPr>
          <a:xfrm>
            <a:off x="304800" y="228600"/>
            <a:ext cx="1346844" cy="369332"/>
          </a:xfrm>
          <a:prstGeom prst="rect">
            <a:avLst/>
          </a:prstGeom>
        </p:spPr>
        <p:txBody>
          <a:bodyPr wrap="none">
            <a:spAutoFit/>
          </a:bodyPr>
          <a:lstStyle/>
          <a:p>
            <a:r>
              <a:rPr lang="ja-JP" altLang="en-US" b="1" dirty="0">
                <a:solidFill>
                  <a:srgbClr val="C00000"/>
                </a:solidFill>
              </a:rPr>
              <a:t>広告掲載誌</a:t>
            </a:r>
            <a:endParaRPr lang="en-US" dirty="0"/>
          </a:p>
        </p:txBody>
      </p:sp>
      <p:pic>
        <p:nvPicPr>
          <p:cNvPr id="9" name="Immagine 8">
            <a:extLst>
              <a:ext uri="{FF2B5EF4-FFF2-40B4-BE49-F238E27FC236}">
                <a16:creationId xmlns:a16="http://schemas.microsoft.com/office/drawing/2014/main" id="{BFA54DDC-970C-5949-B7F4-9271A6814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670" y="212337"/>
            <a:ext cx="6909057" cy="621526"/>
          </a:xfrm>
          <a:prstGeom prst="rect">
            <a:avLst/>
          </a:prstGeom>
        </p:spPr>
      </p:pic>
      <p:pic>
        <p:nvPicPr>
          <p:cNvPr id="7" name="Immagine 6">
            <a:extLst>
              <a:ext uri="{FF2B5EF4-FFF2-40B4-BE49-F238E27FC236}">
                <a16:creationId xmlns:a16="http://schemas.microsoft.com/office/drawing/2014/main" id="{98548F46-C054-DA4C-9ABA-B2E66D5F97AD}"/>
              </a:ext>
            </a:extLst>
          </p:cNvPr>
          <p:cNvPicPr>
            <a:picLocks noChangeAspect="1"/>
          </p:cNvPicPr>
          <p:nvPr/>
        </p:nvPicPr>
        <p:blipFill rotWithShape="1">
          <a:blip r:embed="rId4">
            <a:extLst>
              <a:ext uri="{28A0092B-C50C-407E-A947-70E740481C1C}">
                <a14:useLocalDpi xmlns:a14="http://schemas.microsoft.com/office/drawing/2010/main" val="0"/>
              </a:ext>
            </a:extLst>
          </a:blip>
          <a:srcRect l="15638" t="6138" r="8130" b="7929"/>
          <a:stretch/>
        </p:blipFill>
        <p:spPr>
          <a:xfrm>
            <a:off x="3505200" y="1219200"/>
            <a:ext cx="5181601" cy="3200401"/>
          </a:xfrm>
          <a:prstGeom prst="rect">
            <a:avLst/>
          </a:prstGeom>
        </p:spPr>
      </p:pic>
      <p:pic>
        <p:nvPicPr>
          <p:cNvPr id="10" name="Immagine 9">
            <a:extLst>
              <a:ext uri="{FF2B5EF4-FFF2-40B4-BE49-F238E27FC236}">
                <a16:creationId xmlns:a16="http://schemas.microsoft.com/office/drawing/2014/main" id="{30E811E9-FD87-B445-AF0E-BAFD76CDCA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9324" y="2663983"/>
            <a:ext cx="4220875" cy="2546637"/>
          </a:xfrm>
          <a:prstGeom prst="rect">
            <a:avLst/>
          </a:prstGeom>
        </p:spPr>
      </p:pic>
    </p:spTree>
    <p:extLst>
      <p:ext uri="{BB962C8B-B14F-4D97-AF65-F5344CB8AC3E}">
        <p14:creationId xmlns:p14="http://schemas.microsoft.com/office/powerpoint/2010/main" val="933696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8FF0F80-A09D-2445-B7F0-D96EEFFC16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94" t="8117" r="17872" b="6653"/>
          <a:stretch/>
        </p:blipFill>
        <p:spPr>
          <a:xfrm>
            <a:off x="4876800" y="1467431"/>
            <a:ext cx="3581400" cy="4800600"/>
          </a:xfrm>
          <a:prstGeom prst="rect">
            <a:avLst/>
          </a:prstGeom>
        </p:spPr>
      </p:pic>
      <p:pic>
        <p:nvPicPr>
          <p:cNvPr id="6" name="Picture 1" descr="C:\Users\Kelli\AppData\Local\Microsoft\Windows\INetCache\IE\M752BNC0\autumn-leaf[1].jpg"/>
          <p:cNvPicPr>
            <a:picLocks noChangeAspect="1" noChangeArrowheads="1"/>
          </p:cNvPicPr>
          <p:nvPr/>
        </p:nvPicPr>
        <p:blipFill>
          <a:blip r:embed="rId4" cstate="print"/>
          <a:srcRect/>
          <a:stretch>
            <a:fillRect/>
          </a:stretch>
        </p:blipFill>
        <p:spPr bwMode="auto">
          <a:xfrm rot="20210890">
            <a:off x="7684075" y="210751"/>
            <a:ext cx="1298867" cy="1107284"/>
          </a:xfrm>
          <a:prstGeom prst="rect">
            <a:avLst/>
          </a:prstGeom>
          <a:noFill/>
        </p:spPr>
      </p:pic>
      <p:sp>
        <p:nvSpPr>
          <p:cNvPr id="3" name="Rectangle 2"/>
          <p:cNvSpPr/>
          <p:nvPr/>
        </p:nvSpPr>
        <p:spPr>
          <a:xfrm>
            <a:off x="609600" y="1828800"/>
            <a:ext cx="4343400" cy="4093428"/>
          </a:xfrm>
          <a:prstGeom prst="rect">
            <a:avLst/>
          </a:prstGeom>
        </p:spPr>
        <p:txBody>
          <a:bodyPr wrap="square">
            <a:spAutoFit/>
          </a:bodyPr>
          <a:lstStyle/>
          <a:p>
            <a:r>
              <a:rPr lang="ja-JP" altLang="en-US" sz="2800" b="1" dirty="0">
                <a:solidFill>
                  <a:srgbClr val="C00000"/>
                </a:solidFill>
              </a:rPr>
              <a:t>目次</a:t>
            </a:r>
            <a:endParaRPr lang="en-US" altLang="ja-JP" sz="2800" b="1" dirty="0">
              <a:solidFill>
                <a:srgbClr val="C00000"/>
              </a:solidFill>
            </a:endParaRPr>
          </a:p>
          <a:p>
            <a:endParaRPr lang="en-GB" sz="800" b="1" dirty="0">
              <a:solidFill>
                <a:srgbClr val="C00000"/>
              </a:solidFill>
            </a:endParaRPr>
          </a:p>
          <a:p>
            <a:endParaRPr lang="en-GB" sz="800" b="1" dirty="0">
              <a:solidFill>
                <a:srgbClr val="C00000"/>
              </a:solidFill>
            </a:endParaRPr>
          </a:p>
          <a:p>
            <a:r>
              <a:rPr lang="ja-JP" altLang="en-US" sz="2400" b="1" dirty="0">
                <a:solidFill>
                  <a:srgbClr val="C00000"/>
                </a:solidFill>
              </a:rPr>
              <a:t>概要</a:t>
            </a:r>
            <a:endParaRPr lang="en-US" altLang="ja-JP" sz="2400" b="1" dirty="0">
              <a:solidFill>
                <a:srgbClr val="C00000"/>
              </a:solidFill>
            </a:endParaRPr>
          </a:p>
          <a:p>
            <a:r>
              <a:rPr lang="ja-JP" altLang="en-US" sz="2400" b="1" dirty="0">
                <a:solidFill>
                  <a:srgbClr val="C00000"/>
                </a:solidFill>
              </a:rPr>
              <a:t>活動内容</a:t>
            </a:r>
            <a:endParaRPr lang="en-GB" sz="2400" b="1" dirty="0">
              <a:solidFill>
                <a:srgbClr val="C00000"/>
              </a:solidFill>
            </a:endParaRPr>
          </a:p>
          <a:p>
            <a:r>
              <a:rPr lang="ja-JP" altLang="en-US" sz="2400" b="1" dirty="0">
                <a:solidFill>
                  <a:srgbClr val="C00000"/>
                </a:solidFill>
              </a:rPr>
              <a:t>トマトの汎用性</a:t>
            </a:r>
            <a:endParaRPr lang="en-GB" sz="2400" b="1" dirty="0">
              <a:solidFill>
                <a:srgbClr val="C00000"/>
              </a:solidFill>
            </a:endParaRPr>
          </a:p>
          <a:p>
            <a:r>
              <a:rPr lang="ja-JP" altLang="en-US" sz="2400" b="1" dirty="0">
                <a:solidFill>
                  <a:srgbClr val="C00000"/>
                </a:solidFill>
              </a:rPr>
              <a:t>レシピ</a:t>
            </a:r>
            <a:endParaRPr lang="en-GB" sz="2400" b="1" dirty="0">
              <a:solidFill>
                <a:srgbClr val="C00000"/>
              </a:solidFill>
            </a:endParaRPr>
          </a:p>
          <a:p>
            <a:r>
              <a:rPr lang="ja-JP" altLang="en-US" sz="2400" b="1" dirty="0">
                <a:solidFill>
                  <a:srgbClr val="C00000"/>
                </a:solidFill>
              </a:rPr>
              <a:t>会員企業</a:t>
            </a:r>
            <a:endParaRPr lang="en-GB" sz="2400" b="1" dirty="0">
              <a:solidFill>
                <a:srgbClr val="C00000"/>
              </a:solidFill>
            </a:endParaRPr>
          </a:p>
          <a:p>
            <a:r>
              <a:rPr lang="ja-JP" altLang="en-US" sz="2400" b="1" dirty="0">
                <a:solidFill>
                  <a:srgbClr val="C00000"/>
                </a:solidFill>
              </a:rPr>
              <a:t>プレス</a:t>
            </a:r>
            <a:endParaRPr lang="en-GB" sz="2400" b="1" dirty="0">
              <a:solidFill>
                <a:srgbClr val="C00000"/>
              </a:solidFill>
            </a:endParaRPr>
          </a:p>
          <a:p>
            <a:r>
              <a:rPr lang="ja-JP" altLang="en-US" sz="2400" b="1" dirty="0">
                <a:solidFill>
                  <a:srgbClr val="C00000"/>
                </a:solidFill>
              </a:rPr>
              <a:t>プレスリリース</a:t>
            </a:r>
            <a:r>
              <a:rPr lang="en-GB" sz="2400" b="1" dirty="0">
                <a:solidFill>
                  <a:srgbClr val="C00000"/>
                </a:solidFill>
              </a:rPr>
              <a:t> </a:t>
            </a:r>
          </a:p>
          <a:p>
            <a:r>
              <a:rPr lang="en-GB" sz="2400" b="1" dirty="0">
                <a:solidFill>
                  <a:srgbClr val="C00000"/>
                </a:solidFill>
              </a:rPr>
              <a:t>2020</a:t>
            </a:r>
            <a:r>
              <a:rPr lang="ja-JP" altLang="en-US" sz="2400" b="1" dirty="0">
                <a:solidFill>
                  <a:srgbClr val="C00000"/>
                </a:solidFill>
              </a:rPr>
              <a:t>年の予定</a:t>
            </a:r>
            <a:endParaRPr lang="en-GB" sz="2400" b="1" dirty="0">
              <a:solidFill>
                <a:srgbClr val="C00000"/>
              </a:solidFill>
            </a:endParaRPr>
          </a:p>
          <a:p>
            <a:r>
              <a:rPr lang="ja-JP" altLang="en-US" sz="2400" b="1" dirty="0">
                <a:solidFill>
                  <a:srgbClr val="C00000"/>
                </a:solidFill>
              </a:rPr>
              <a:t>連絡先</a:t>
            </a:r>
            <a:endParaRPr lang="en-US" b="1" dirty="0">
              <a:solidFill>
                <a:srgbClr val="C00000"/>
              </a:solidFill>
            </a:endParaRPr>
          </a:p>
        </p:txBody>
      </p:sp>
      <p:sp>
        <p:nvSpPr>
          <p:cNvPr id="5" name="Rectangle 4"/>
          <p:cNvSpPr/>
          <p:nvPr/>
        </p:nvSpPr>
        <p:spPr>
          <a:xfrm>
            <a:off x="152400" y="381000"/>
            <a:ext cx="5105400" cy="830997"/>
          </a:xfrm>
          <a:prstGeom prst="rect">
            <a:avLst/>
          </a:prstGeom>
        </p:spPr>
        <p:txBody>
          <a:bodyPr wrap="square">
            <a:spAutoFit/>
          </a:bodyPr>
          <a:lstStyle/>
          <a:p>
            <a:pPr algn="ctr"/>
            <a:r>
              <a:rPr lang="en-US" sz="2400" b="1" i="1" dirty="0">
                <a:solidFill>
                  <a:schemeClr val="accent6">
                    <a:lumMod val="50000"/>
                  </a:schemeClr>
                </a:solidFill>
              </a:rPr>
              <a:t>“</a:t>
            </a:r>
            <a:r>
              <a:rPr lang="ja-JP" altLang="en-US" sz="2400" b="1" i="1" dirty="0">
                <a:solidFill>
                  <a:schemeClr val="accent6">
                    <a:lumMod val="50000"/>
                  </a:schemeClr>
                </a:solidFill>
              </a:rPr>
              <a:t>秋＆冬のホリデーシーズンを迎えて”</a:t>
            </a:r>
            <a:endParaRPr lang="en-US" altLang="ja-JP" sz="2400" b="1" i="1" dirty="0">
              <a:solidFill>
                <a:schemeClr val="accent6">
                  <a:lumMod val="50000"/>
                </a:schemeClr>
              </a:solidFill>
            </a:endParaRPr>
          </a:p>
          <a:p>
            <a:pPr algn="ctr"/>
            <a:r>
              <a:rPr lang="ja-JP" altLang="en-US" sz="2400" b="1" i="1" dirty="0">
                <a:solidFill>
                  <a:schemeClr val="accent6">
                    <a:lumMod val="50000"/>
                  </a:schemeClr>
                </a:solidFill>
              </a:rPr>
              <a:t>ニュースとレシピ</a:t>
            </a:r>
            <a:endParaRPr lang="it-IT" sz="2400" b="1" i="1" dirty="0">
              <a:solidFill>
                <a:schemeClr val="accent6">
                  <a:lumMod val="50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1588897" cy="369332"/>
          </a:xfrm>
          <a:prstGeom prst="rect">
            <a:avLst/>
          </a:prstGeom>
        </p:spPr>
        <p:txBody>
          <a:bodyPr wrap="none">
            <a:spAutoFit/>
          </a:bodyPr>
          <a:lstStyle/>
          <a:p>
            <a:r>
              <a:rPr lang="ja-JP" altLang="en-US" b="1" dirty="0">
                <a:solidFill>
                  <a:srgbClr val="C00000"/>
                </a:solidFill>
              </a:rPr>
              <a:t>プレスリリース</a:t>
            </a:r>
            <a:endParaRPr lang="en-GB" b="1" dirty="0">
              <a:solidFill>
                <a:srgbClr val="C00000"/>
              </a:solidFill>
            </a:endParaRPr>
          </a:p>
        </p:txBody>
      </p:sp>
      <p:sp>
        <p:nvSpPr>
          <p:cNvPr id="3" name="Rectangle 2"/>
          <p:cNvSpPr/>
          <p:nvPr/>
        </p:nvSpPr>
        <p:spPr>
          <a:xfrm>
            <a:off x="228600" y="1217180"/>
            <a:ext cx="5638800" cy="2400657"/>
          </a:xfrm>
          <a:prstGeom prst="rect">
            <a:avLst/>
          </a:prstGeom>
        </p:spPr>
        <p:txBody>
          <a:bodyPr wrap="square">
            <a:spAutoFit/>
          </a:bodyPr>
          <a:lstStyle/>
          <a:p>
            <a:r>
              <a:rPr lang="it-IT" sz="1600" dirty="0">
                <a:solidFill>
                  <a:srgbClr val="C00000"/>
                </a:solidFill>
              </a:rPr>
              <a:t>2019</a:t>
            </a:r>
            <a:r>
              <a:rPr lang="ja-JP" altLang="en-US" sz="1600" dirty="0">
                <a:solidFill>
                  <a:srgbClr val="C00000"/>
                </a:solidFill>
              </a:rPr>
              <a:t>年</a:t>
            </a:r>
            <a:r>
              <a:rPr lang="en-US" altLang="ja-JP" sz="1600" dirty="0">
                <a:solidFill>
                  <a:srgbClr val="C00000"/>
                </a:solidFill>
              </a:rPr>
              <a:t>5</a:t>
            </a:r>
            <a:r>
              <a:rPr lang="ja-JP" altLang="en-US" sz="1600" dirty="0">
                <a:solidFill>
                  <a:srgbClr val="C00000"/>
                </a:solidFill>
              </a:rPr>
              <a:t>月</a:t>
            </a:r>
            <a:r>
              <a:rPr lang="en-US" altLang="ja-JP" sz="1600" dirty="0">
                <a:solidFill>
                  <a:srgbClr val="C00000"/>
                </a:solidFill>
              </a:rPr>
              <a:t>9</a:t>
            </a:r>
            <a:r>
              <a:rPr lang="ja-JP" altLang="en-US" sz="1600" dirty="0">
                <a:solidFill>
                  <a:srgbClr val="C00000"/>
                </a:solidFill>
              </a:rPr>
              <a:t>日</a:t>
            </a:r>
            <a:r>
              <a:rPr lang="it-IT" sz="1600" dirty="0">
                <a:solidFill>
                  <a:srgbClr val="C00000"/>
                </a:solidFill>
              </a:rPr>
              <a:t> </a:t>
            </a:r>
            <a:r>
              <a:rPr lang="ja-JP" altLang="en-US" sz="1600" dirty="0">
                <a:solidFill>
                  <a:srgbClr val="C00000"/>
                </a:solidFill>
              </a:rPr>
              <a:t>トマトの国からのご挨拶</a:t>
            </a:r>
            <a:r>
              <a:rPr lang="it-IT" sz="1600" b="1" dirty="0">
                <a:solidFill>
                  <a:srgbClr val="C00000"/>
                </a:solidFill>
              </a:rPr>
              <a:t>!</a:t>
            </a:r>
            <a:r>
              <a:rPr lang="en-US" sz="1600" b="1" dirty="0">
                <a:solidFill>
                  <a:srgbClr val="C00000"/>
                </a:solidFill>
              </a:rPr>
              <a:t> </a:t>
            </a:r>
          </a:p>
          <a:p>
            <a:r>
              <a:rPr lang="en-US" sz="1600" dirty="0">
                <a:solidFill>
                  <a:srgbClr val="C00000"/>
                </a:solidFill>
              </a:rPr>
              <a:t>&gt;&gt;&gt; </a:t>
            </a:r>
            <a:r>
              <a:rPr lang="it-IT" b="1" dirty="0">
                <a:hlinkClick r:id="rId3"/>
              </a:rPr>
              <a:t>https://tinyurl.com/yxu9kjnx</a:t>
            </a:r>
            <a:endParaRPr lang="it-IT" b="1" dirty="0"/>
          </a:p>
          <a:p>
            <a:endParaRPr lang="it-IT" sz="1600" b="1" dirty="0"/>
          </a:p>
          <a:p>
            <a:r>
              <a:rPr lang="it-IT" sz="1600" dirty="0">
                <a:solidFill>
                  <a:srgbClr val="C00000"/>
                </a:solidFill>
              </a:rPr>
              <a:t>2019</a:t>
            </a:r>
            <a:r>
              <a:rPr lang="ja-JP" altLang="en-US" sz="1600" dirty="0">
                <a:solidFill>
                  <a:srgbClr val="C00000"/>
                </a:solidFill>
              </a:rPr>
              <a:t>年</a:t>
            </a:r>
            <a:r>
              <a:rPr lang="en-US" altLang="ja-JP" sz="1600" dirty="0">
                <a:solidFill>
                  <a:srgbClr val="C00000"/>
                </a:solidFill>
              </a:rPr>
              <a:t>8</a:t>
            </a:r>
            <a:r>
              <a:rPr lang="ja-JP" altLang="en-US" sz="1600" dirty="0">
                <a:solidFill>
                  <a:srgbClr val="C00000"/>
                </a:solidFill>
              </a:rPr>
              <a:t>月</a:t>
            </a:r>
            <a:r>
              <a:rPr lang="en-US" altLang="ja-JP" sz="1600" dirty="0">
                <a:solidFill>
                  <a:srgbClr val="C00000"/>
                </a:solidFill>
              </a:rPr>
              <a:t>10</a:t>
            </a:r>
            <a:r>
              <a:rPr lang="ja-JP" altLang="en-US" sz="1600" dirty="0">
                <a:solidFill>
                  <a:srgbClr val="C00000"/>
                </a:solidFill>
              </a:rPr>
              <a:t>日レッドゴールドフロムヨーロッパから残暑お見舞い申し上げます</a:t>
            </a:r>
            <a:r>
              <a:rPr lang="it-IT" sz="1600" b="1" dirty="0">
                <a:solidFill>
                  <a:srgbClr val="C00000"/>
                </a:solidFill>
              </a:rPr>
              <a:t>!</a:t>
            </a:r>
            <a:r>
              <a:rPr lang="en-US" sz="1600" b="1" dirty="0">
                <a:solidFill>
                  <a:srgbClr val="C00000"/>
                </a:solidFill>
              </a:rPr>
              <a:t> </a:t>
            </a:r>
          </a:p>
          <a:p>
            <a:r>
              <a:rPr lang="en-US" sz="1600" dirty="0">
                <a:solidFill>
                  <a:srgbClr val="C00000"/>
                </a:solidFill>
              </a:rPr>
              <a:t>&gt;&gt;&gt; </a:t>
            </a:r>
            <a:r>
              <a:rPr lang="it-IT" b="1" dirty="0">
                <a:hlinkClick r:id="rId4"/>
              </a:rPr>
              <a:t>https://tinyurl.com/y4nfunuo</a:t>
            </a:r>
            <a:endParaRPr lang="it-IT" b="1" dirty="0"/>
          </a:p>
          <a:p>
            <a:endParaRPr lang="it-IT" sz="1600" b="1" dirty="0"/>
          </a:p>
          <a:p>
            <a:r>
              <a:rPr lang="it-IT" sz="1600" dirty="0">
                <a:solidFill>
                  <a:srgbClr val="C00000"/>
                </a:solidFill>
              </a:rPr>
              <a:t>2019</a:t>
            </a:r>
            <a:r>
              <a:rPr lang="ja-JP" altLang="en-US" sz="1600" dirty="0">
                <a:solidFill>
                  <a:srgbClr val="C00000"/>
                </a:solidFill>
              </a:rPr>
              <a:t>年</a:t>
            </a:r>
            <a:r>
              <a:rPr lang="en-US" altLang="ja-JP" sz="1600" dirty="0">
                <a:solidFill>
                  <a:srgbClr val="C00000"/>
                </a:solidFill>
              </a:rPr>
              <a:t>10</a:t>
            </a:r>
            <a:r>
              <a:rPr lang="ja-JP" altLang="en-US" sz="1600" dirty="0">
                <a:solidFill>
                  <a:srgbClr val="C00000"/>
                </a:solidFill>
              </a:rPr>
              <a:t>月</a:t>
            </a:r>
            <a:r>
              <a:rPr lang="en-US" altLang="ja-JP" sz="1600" dirty="0">
                <a:solidFill>
                  <a:srgbClr val="C00000"/>
                </a:solidFill>
              </a:rPr>
              <a:t>23</a:t>
            </a:r>
            <a:r>
              <a:rPr lang="ja-JP" altLang="en-US" sz="1600" dirty="0">
                <a:solidFill>
                  <a:srgbClr val="C00000"/>
                </a:solidFill>
              </a:rPr>
              <a:t>日ハロウイーンがやって来る</a:t>
            </a:r>
            <a:r>
              <a:rPr lang="it-IT" sz="1600" b="1" dirty="0">
                <a:solidFill>
                  <a:srgbClr val="C00000"/>
                </a:solidFill>
              </a:rPr>
              <a:t>!</a:t>
            </a:r>
            <a:r>
              <a:rPr lang="en-US" sz="1600" b="1" dirty="0">
                <a:solidFill>
                  <a:srgbClr val="C00000"/>
                </a:solidFill>
              </a:rPr>
              <a:t> </a:t>
            </a:r>
          </a:p>
          <a:p>
            <a:r>
              <a:rPr lang="en-US" sz="1600" dirty="0">
                <a:solidFill>
                  <a:srgbClr val="C00000"/>
                </a:solidFill>
              </a:rPr>
              <a:t>&gt;&gt;&gt; </a:t>
            </a:r>
            <a:r>
              <a:rPr lang="it-IT" b="1" dirty="0" err="1">
                <a:hlinkClick r:id="rId5"/>
              </a:rPr>
              <a:t>https</a:t>
            </a:r>
            <a:r>
              <a:rPr lang="it-IT" b="1" dirty="0">
                <a:hlinkClick r:id="rId5"/>
              </a:rPr>
              <a:t>://</a:t>
            </a:r>
            <a:r>
              <a:rPr lang="it-IT" b="1" dirty="0" err="1">
                <a:hlinkClick r:id="rId5"/>
              </a:rPr>
              <a:t>tinyurl.com</a:t>
            </a:r>
            <a:r>
              <a:rPr lang="it-IT" b="1" dirty="0">
                <a:hlinkClick r:id="rId5"/>
              </a:rPr>
              <a:t>/yxjaurn8</a:t>
            </a:r>
            <a:endParaRPr lang="en-US" sz="1600" dirty="0"/>
          </a:p>
        </p:txBody>
      </p:sp>
      <p:pic>
        <p:nvPicPr>
          <p:cNvPr id="7" name="Immagine 6">
            <a:extLst>
              <a:ext uri="{FF2B5EF4-FFF2-40B4-BE49-F238E27FC236}">
                <a16:creationId xmlns:a16="http://schemas.microsoft.com/office/drawing/2014/main" id="{32C2B713-1D3C-E749-80E5-81F58FAE0AB3}"/>
              </a:ext>
            </a:extLst>
          </p:cNvPr>
          <p:cNvPicPr>
            <a:picLocks noChangeAspect="1"/>
          </p:cNvPicPr>
          <p:nvPr/>
        </p:nvPicPr>
        <p:blipFill rotWithShape="1">
          <a:blip r:embed="rId6">
            <a:extLst>
              <a:ext uri="{28A0092B-C50C-407E-A947-70E740481C1C}">
                <a14:useLocalDpi xmlns:a14="http://schemas.microsoft.com/office/drawing/2010/main" val="0"/>
              </a:ext>
            </a:extLst>
          </a:blip>
          <a:srcRect t="35469" b="9200"/>
          <a:stretch/>
        </p:blipFill>
        <p:spPr>
          <a:xfrm>
            <a:off x="0" y="4276848"/>
            <a:ext cx="9144000" cy="2603714"/>
          </a:xfrm>
          <a:prstGeom prst="rect">
            <a:avLst/>
          </a:prstGeom>
        </p:spPr>
      </p:pic>
      <p:pic>
        <p:nvPicPr>
          <p:cNvPr id="8" name="Immagine 7">
            <a:extLst>
              <a:ext uri="{FF2B5EF4-FFF2-40B4-BE49-F238E27FC236}">
                <a16:creationId xmlns:a16="http://schemas.microsoft.com/office/drawing/2014/main" id="{283BF14A-62ED-3141-8C4C-93796A9CB136}"/>
              </a:ext>
            </a:extLst>
          </p:cNvPr>
          <p:cNvPicPr>
            <a:picLocks noChangeAspect="1"/>
          </p:cNvPicPr>
          <p:nvPr/>
        </p:nvPicPr>
        <p:blipFill rotWithShape="1">
          <a:blip r:embed="rId7">
            <a:extLst>
              <a:ext uri="{28A0092B-C50C-407E-A947-70E740481C1C}">
                <a14:useLocalDpi xmlns:a14="http://schemas.microsoft.com/office/drawing/2010/main" val="0"/>
              </a:ext>
            </a:extLst>
          </a:blip>
          <a:srcRect l="5714" t="10081" b="7659"/>
          <a:stretch/>
        </p:blipFill>
        <p:spPr>
          <a:xfrm>
            <a:off x="6138747" y="0"/>
            <a:ext cx="3005254" cy="37338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OTO_047.jpg"/>
          <p:cNvPicPr>
            <a:picLocks noChangeAspect="1"/>
          </p:cNvPicPr>
          <p:nvPr/>
        </p:nvPicPr>
        <p:blipFill>
          <a:blip r:embed="rId3" cstate="print"/>
          <a:stretch>
            <a:fillRect/>
          </a:stretch>
        </p:blipFill>
        <p:spPr>
          <a:xfrm>
            <a:off x="1524000" y="609600"/>
            <a:ext cx="6108485" cy="4064668"/>
          </a:xfrm>
          <a:prstGeom prst="rect">
            <a:avLst/>
          </a:prstGeom>
        </p:spPr>
      </p:pic>
      <p:sp>
        <p:nvSpPr>
          <p:cNvPr id="2" name="Rectangle 1"/>
          <p:cNvSpPr/>
          <p:nvPr/>
        </p:nvSpPr>
        <p:spPr>
          <a:xfrm>
            <a:off x="228600" y="4758581"/>
            <a:ext cx="8763000" cy="1384995"/>
          </a:xfrm>
          <a:prstGeom prst="rect">
            <a:avLst/>
          </a:prstGeom>
        </p:spPr>
        <p:txBody>
          <a:bodyPr wrap="square">
            <a:spAutoFit/>
          </a:bodyPr>
          <a:lstStyle/>
          <a:p>
            <a:pPr algn="ctr"/>
            <a:r>
              <a:rPr lang="en-GB" sz="1400" dirty="0">
                <a:solidFill>
                  <a:srgbClr val="C00000"/>
                </a:solidFill>
              </a:rPr>
              <a:t> </a:t>
            </a:r>
            <a:r>
              <a:rPr lang="ja-JP" altLang="en-US" sz="1400" dirty="0">
                <a:solidFill>
                  <a:srgbClr val="C00000"/>
                </a:solidFill>
              </a:rPr>
              <a:t>東京で</a:t>
            </a:r>
            <a:r>
              <a:rPr lang="en-US" altLang="ja-JP" sz="1400" dirty="0">
                <a:solidFill>
                  <a:srgbClr val="C00000"/>
                </a:solidFill>
              </a:rPr>
              <a:t>3</a:t>
            </a:r>
            <a:r>
              <a:rPr lang="ja-JP" altLang="en-US" sz="1400" dirty="0">
                <a:solidFill>
                  <a:srgbClr val="C00000"/>
                </a:solidFill>
              </a:rPr>
              <a:t>月に開催される</a:t>
            </a:r>
            <a:r>
              <a:rPr lang="en-GB" sz="1400" b="1" dirty="0" err="1">
                <a:solidFill>
                  <a:srgbClr val="C00000"/>
                </a:solidFill>
              </a:rPr>
              <a:t>Foodex</a:t>
            </a:r>
            <a:r>
              <a:rPr lang="en-GB" sz="1400" b="1" dirty="0">
                <a:solidFill>
                  <a:srgbClr val="C00000"/>
                </a:solidFill>
              </a:rPr>
              <a:t> Japan</a:t>
            </a:r>
            <a:r>
              <a:rPr lang="ja-JP" altLang="en-US" sz="1400" b="1" dirty="0">
                <a:solidFill>
                  <a:srgbClr val="C00000"/>
                </a:solidFill>
              </a:rPr>
              <a:t>では、クッキングセッションを行います。びっくりするような美味しさを</a:t>
            </a:r>
            <a:endParaRPr lang="en-US" altLang="ja-JP" sz="1400" b="1" dirty="0">
              <a:solidFill>
                <a:srgbClr val="C00000"/>
              </a:solidFill>
            </a:endParaRPr>
          </a:p>
          <a:p>
            <a:pPr algn="ctr"/>
            <a:r>
              <a:rPr lang="ja-JP" altLang="en-US" sz="1400" b="1" dirty="0">
                <a:solidFill>
                  <a:srgbClr val="C00000"/>
                </a:solidFill>
              </a:rPr>
              <a:t>ご体験できます！</a:t>
            </a:r>
            <a:endParaRPr lang="en-GB" sz="1400" dirty="0">
              <a:solidFill>
                <a:srgbClr val="C00000"/>
              </a:solidFill>
            </a:endParaRPr>
          </a:p>
          <a:p>
            <a:pPr algn="ctr"/>
            <a:r>
              <a:rPr lang="en-US" altLang="ja-JP" sz="1400" b="1" dirty="0">
                <a:solidFill>
                  <a:srgbClr val="C00000"/>
                </a:solidFill>
              </a:rPr>
              <a:t>3</a:t>
            </a:r>
            <a:r>
              <a:rPr lang="ja-JP" altLang="en-US" sz="1400" b="1" dirty="0">
                <a:solidFill>
                  <a:srgbClr val="C00000"/>
                </a:solidFill>
              </a:rPr>
              <a:t>月</a:t>
            </a:r>
            <a:r>
              <a:rPr lang="en-US" altLang="ja-JP" sz="1400" b="1" dirty="0">
                <a:solidFill>
                  <a:srgbClr val="C00000"/>
                </a:solidFill>
              </a:rPr>
              <a:t>6</a:t>
            </a:r>
            <a:r>
              <a:rPr lang="ja-JP" altLang="en-US" sz="1400" b="1" dirty="0">
                <a:solidFill>
                  <a:srgbClr val="C00000"/>
                </a:solidFill>
              </a:rPr>
              <a:t>日　リッツカールトン大阪、　</a:t>
            </a:r>
            <a:r>
              <a:rPr lang="en-US" altLang="ja-JP" sz="1400" b="1" dirty="0">
                <a:solidFill>
                  <a:srgbClr val="C00000"/>
                </a:solidFill>
              </a:rPr>
              <a:t>3</a:t>
            </a:r>
            <a:r>
              <a:rPr lang="ja-JP" altLang="en-US" sz="1400" b="1" dirty="0">
                <a:solidFill>
                  <a:srgbClr val="C00000"/>
                </a:solidFill>
              </a:rPr>
              <a:t>月</a:t>
            </a:r>
            <a:r>
              <a:rPr lang="en-US" altLang="ja-JP" sz="1400" b="1" dirty="0">
                <a:solidFill>
                  <a:srgbClr val="C00000"/>
                </a:solidFill>
              </a:rPr>
              <a:t>11</a:t>
            </a:r>
            <a:r>
              <a:rPr lang="ja-JP" altLang="en-US" sz="1400" b="1" dirty="0">
                <a:solidFill>
                  <a:srgbClr val="C00000"/>
                </a:solidFill>
              </a:rPr>
              <a:t>日　ザ・グランド</a:t>
            </a:r>
            <a:r>
              <a:rPr lang="en-US" altLang="ja-JP" sz="1400" b="1" dirty="0">
                <a:solidFill>
                  <a:srgbClr val="C00000"/>
                </a:solidFill>
              </a:rPr>
              <a:t>GINZA</a:t>
            </a:r>
            <a:r>
              <a:rPr lang="ja-JP" altLang="en-US" sz="1400" b="1" dirty="0">
                <a:solidFill>
                  <a:srgbClr val="C00000"/>
                </a:solidFill>
              </a:rPr>
              <a:t>（</a:t>
            </a:r>
            <a:r>
              <a:rPr lang="en-US" altLang="ja-JP" sz="1400" b="1" dirty="0">
                <a:solidFill>
                  <a:srgbClr val="C00000"/>
                </a:solidFill>
              </a:rPr>
              <a:t>GINZA</a:t>
            </a:r>
            <a:r>
              <a:rPr lang="ja-JP" altLang="en-US" sz="1400" b="1" dirty="0">
                <a:solidFill>
                  <a:srgbClr val="C00000"/>
                </a:solidFill>
              </a:rPr>
              <a:t>　</a:t>
            </a:r>
            <a:r>
              <a:rPr lang="en-US" altLang="ja-JP" sz="1400" b="1" dirty="0">
                <a:solidFill>
                  <a:srgbClr val="C00000"/>
                </a:solidFill>
              </a:rPr>
              <a:t>SIX</a:t>
            </a:r>
            <a:r>
              <a:rPr lang="ja-JP" altLang="en-US" sz="1400" b="1" dirty="0">
                <a:solidFill>
                  <a:srgbClr val="C00000"/>
                </a:solidFill>
              </a:rPr>
              <a:t>）東京でのプレスイベントではどんなメニューが出てくるかお楽しみに！</a:t>
            </a:r>
            <a:endParaRPr lang="en-US" altLang="ja-JP" sz="1400" b="1" dirty="0">
              <a:solidFill>
                <a:srgbClr val="C00000"/>
              </a:solidFill>
            </a:endParaRPr>
          </a:p>
          <a:p>
            <a:pPr algn="ctr"/>
            <a:r>
              <a:rPr lang="ja-JP" altLang="en-US" sz="1400" b="1" dirty="0">
                <a:solidFill>
                  <a:srgbClr val="C00000"/>
                </a:solidFill>
              </a:rPr>
              <a:t>トマトの国への素晴らしいプレスツアーへのエントリーをお忘れなく！</a:t>
            </a:r>
            <a:endParaRPr lang="en-US" altLang="ja-JP" sz="1400" b="1" dirty="0">
              <a:solidFill>
                <a:srgbClr val="C00000"/>
              </a:solidFill>
            </a:endParaRPr>
          </a:p>
          <a:p>
            <a:pPr algn="ctr"/>
            <a:r>
              <a:rPr lang="ja-JP" altLang="en-US" sz="1400" b="1" dirty="0">
                <a:solidFill>
                  <a:srgbClr val="C00000"/>
                </a:solidFill>
              </a:rPr>
              <a:t>更に他にも楽しさ満載のイベントが続々と！</a:t>
            </a:r>
            <a:endParaRPr lang="it-IT" sz="1400" b="1" dirty="0">
              <a:solidFill>
                <a:srgbClr val="C00000"/>
              </a:solidFill>
            </a:endParaRPr>
          </a:p>
        </p:txBody>
      </p:sp>
      <p:sp>
        <p:nvSpPr>
          <p:cNvPr id="3" name="Rectangle 2"/>
          <p:cNvSpPr/>
          <p:nvPr/>
        </p:nvSpPr>
        <p:spPr>
          <a:xfrm>
            <a:off x="228600" y="228600"/>
            <a:ext cx="1402948" cy="369332"/>
          </a:xfrm>
          <a:prstGeom prst="rect">
            <a:avLst/>
          </a:prstGeom>
        </p:spPr>
        <p:txBody>
          <a:bodyPr wrap="none">
            <a:spAutoFit/>
          </a:bodyPr>
          <a:lstStyle/>
          <a:p>
            <a:r>
              <a:rPr lang="en-GB" b="1" dirty="0">
                <a:solidFill>
                  <a:srgbClr val="C00000"/>
                </a:solidFill>
              </a:rPr>
              <a:t>2020</a:t>
            </a:r>
            <a:r>
              <a:rPr lang="ja-JP" altLang="en-US" b="1" dirty="0">
                <a:solidFill>
                  <a:srgbClr val="C00000"/>
                </a:solidFill>
              </a:rPr>
              <a:t>年予定</a:t>
            </a:r>
            <a:r>
              <a:rPr lang="en-GB" b="1" dirty="0">
                <a:solidFill>
                  <a:srgbClr val="C00000"/>
                </a:solidFill>
              </a:rPr>
              <a:t> </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0" y="1569661"/>
            <a:ext cx="51054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it-IT" sz="2800" dirty="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b="0" i="0" u="none" strike="noStrike" cap="none" normalizeH="0" baseline="0" dirty="0">
              <a:ln>
                <a:noFill/>
              </a:ln>
              <a:solidFill>
                <a:schemeClr val="tx1"/>
              </a:solidFill>
              <a:effectLst/>
              <a:cs typeface="Arial" pitchFamily="34" charset="0"/>
            </a:endParaRPr>
          </a:p>
        </p:txBody>
      </p:sp>
      <p:sp>
        <p:nvSpPr>
          <p:cNvPr id="4" name="Rectangle 3"/>
          <p:cNvSpPr/>
          <p:nvPr/>
        </p:nvSpPr>
        <p:spPr>
          <a:xfrm>
            <a:off x="489500" y="4888230"/>
            <a:ext cx="5867400" cy="1569660"/>
          </a:xfrm>
          <a:prstGeom prst="rect">
            <a:avLst/>
          </a:prstGeom>
        </p:spPr>
        <p:txBody>
          <a:bodyPr wrap="square">
            <a:spAutoFit/>
          </a:bodyPr>
          <a:lstStyle/>
          <a:p>
            <a:r>
              <a:rPr lang="ja-JP" altLang="en-US" sz="1600" dirty="0">
                <a:ea typeface="Calibri" pitchFamily="34" charset="0"/>
                <a:cs typeface="Times New Roman" pitchFamily="18" charset="0"/>
              </a:rPr>
              <a:t>更なるご案内は　こちらから</a:t>
            </a:r>
            <a:r>
              <a:rPr lang="en-US" sz="1600" dirty="0">
                <a:ea typeface="Calibri" pitchFamily="34" charset="0"/>
                <a:cs typeface="Times New Roman" pitchFamily="18" charset="0"/>
              </a:rPr>
              <a:t>:</a:t>
            </a:r>
          </a:p>
          <a:p>
            <a:r>
              <a:rPr lang="it-IT" sz="1600" dirty="0">
                <a:hlinkClick r:id="rId3"/>
              </a:rPr>
              <a:t>https://redgoldfromeurope.jp/</a:t>
            </a:r>
            <a:endParaRPr lang="en-GB" sz="1600" u="sng" dirty="0">
              <a:hlinkClick r:id="rId4"/>
            </a:endParaRPr>
          </a:p>
          <a:p>
            <a:r>
              <a:rPr lang="it-IT" sz="1600" dirty="0">
                <a:hlinkClick r:id="rId5"/>
              </a:rPr>
              <a:t>https://www.facebook.com/red.goldjp.7</a:t>
            </a:r>
            <a:endParaRPr lang="en-GB" sz="1600" u="sng" dirty="0">
              <a:hlinkClick r:id="rId6"/>
            </a:endParaRPr>
          </a:p>
          <a:p>
            <a:r>
              <a:rPr lang="it-IT" sz="1600" dirty="0">
                <a:hlinkClick r:id="rId7"/>
              </a:rPr>
              <a:t>https://www.instagram.com/redgoldjp</a:t>
            </a:r>
            <a:endParaRPr lang="en-GB" sz="1600" u="sng" dirty="0">
              <a:hlinkClick r:id="rId8"/>
            </a:endParaRPr>
          </a:p>
          <a:p>
            <a:r>
              <a:rPr lang="it-IT" sz="1600" dirty="0">
                <a:hlinkClick r:id="rId9"/>
              </a:rPr>
              <a:t>https://twitter.com/RedGoldJapan1</a:t>
            </a:r>
            <a:r>
              <a:rPr lang="en-GB" sz="1600" dirty="0"/>
              <a:t> </a:t>
            </a:r>
          </a:p>
          <a:p>
            <a:endParaRPr lang="en-US" sz="1600" u="sng" dirty="0"/>
          </a:p>
        </p:txBody>
      </p:sp>
      <p:sp>
        <p:nvSpPr>
          <p:cNvPr id="5" name="Rectangle 4"/>
          <p:cNvSpPr/>
          <p:nvPr/>
        </p:nvSpPr>
        <p:spPr>
          <a:xfrm>
            <a:off x="1295400" y="6457890"/>
            <a:ext cx="6629400" cy="400110"/>
          </a:xfrm>
          <a:prstGeom prst="rect">
            <a:avLst/>
          </a:prstGeom>
        </p:spPr>
        <p:txBody>
          <a:bodyPr wrap="square">
            <a:spAutoFit/>
          </a:bodyPr>
          <a:lstStyle/>
          <a:p>
            <a:r>
              <a:rPr lang="en-GB" sz="1000" b="1" i="1" dirty="0"/>
              <a:t>The content of this promotion campaign represents the views of the author only and is his/her sole responsibility. </a:t>
            </a:r>
          </a:p>
          <a:p>
            <a:r>
              <a:rPr lang="en-GB" sz="1000" b="1" i="1" dirty="0"/>
              <a:t>The European Commission does not accept any responsibility for any use that may be made of the information it contains.</a:t>
            </a:r>
            <a:endParaRPr lang="en-US" sz="1000" dirty="0"/>
          </a:p>
        </p:txBody>
      </p:sp>
      <p:pic>
        <p:nvPicPr>
          <p:cNvPr id="6" name="Immagine 5">
            <a:extLst>
              <a:ext uri="{FF2B5EF4-FFF2-40B4-BE49-F238E27FC236}">
                <a16:creationId xmlns:a16="http://schemas.microsoft.com/office/drawing/2014/main" id="{84EB399B-2C92-A349-A4EE-FAA55EDA7FE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5350" y="5476018"/>
            <a:ext cx="184150" cy="184150"/>
          </a:xfrm>
          <a:prstGeom prst="rect">
            <a:avLst/>
          </a:prstGeom>
        </p:spPr>
      </p:pic>
      <p:pic>
        <p:nvPicPr>
          <p:cNvPr id="8" name="Immagine 7">
            <a:extLst>
              <a:ext uri="{FF2B5EF4-FFF2-40B4-BE49-F238E27FC236}">
                <a16:creationId xmlns:a16="http://schemas.microsoft.com/office/drawing/2014/main" id="{488C3507-E3B6-B84A-817C-35714A2B9B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5350" y="5714555"/>
            <a:ext cx="183600" cy="183600"/>
          </a:xfrm>
          <a:prstGeom prst="rect">
            <a:avLst/>
          </a:prstGeom>
        </p:spPr>
      </p:pic>
      <p:pic>
        <p:nvPicPr>
          <p:cNvPr id="12" name="Immagine 11">
            <a:extLst>
              <a:ext uri="{FF2B5EF4-FFF2-40B4-BE49-F238E27FC236}">
                <a16:creationId xmlns:a16="http://schemas.microsoft.com/office/drawing/2014/main" id="{D20E7D70-F4C1-5B40-BC31-0AD215CE2A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5900" y="5238030"/>
            <a:ext cx="183600" cy="183600"/>
          </a:xfrm>
          <a:prstGeom prst="rect">
            <a:avLst/>
          </a:prstGeom>
        </p:spPr>
      </p:pic>
      <p:pic>
        <p:nvPicPr>
          <p:cNvPr id="14" name="Immagine 13">
            <a:extLst>
              <a:ext uri="{FF2B5EF4-FFF2-40B4-BE49-F238E27FC236}">
                <a16:creationId xmlns:a16="http://schemas.microsoft.com/office/drawing/2014/main" id="{7289448C-94F0-F24A-8467-00C051EB173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4800" y="6190530"/>
            <a:ext cx="183600" cy="183600"/>
          </a:xfrm>
          <a:prstGeom prst="rect">
            <a:avLst/>
          </a:prstGeom>
        </p:spPr>
      </p:pic>
      <p:sp>
        <p:nvSpPr>
          <p:cNvPr id="11" name="Rectangle 10"/>
          <p:cNvSpPr/>
          <p:nvPr/>
        </p:nvSpPr>
        <p:spPr>
          <a:xfrm>
            <a:off x="114300" y="546566"/>
            <a:ext cx="5181600" cy="3693319"/>
          </a:xfrm>
          <a:prstGeom prst="rect">
            <a:avLst/>
          </a:prstGeom>
        </p:spPr>
        <p:txBody>
          <a:bodyPr wrap="square">
            <a:spAutoFit/>
          </a:bodyPr>
          <a:lstStyle/>
          <a:p>
            <a:r>
              <a:rPr lang="ja-JP" altLang="en-US" b="1" dirty="0">
                <a:solidFill>
                  <a:srgbClr val="C00000"/>
                </a:solidFill>
              </a:rPr>
              <a:t>ご意見やご投稿をお待ちしています</a:t>
            </a:r>
            <a:r>
              <a:rPr lang="en-GB" b="1" dirty="0">
                <a:solidFill>
                  <a:srgbClr val="C00000"/>
                </a:solidFill>
              </a:rPr>
              <a:t>... </a:t>
            </a:r>
          </a:p>
          <a:p>
            <a:endParaRPr lang="en-GB" b="1" dirty="0"/>
          </a:p>
          <a:p>
            <a:r>
              <a:rPr lang="ja-JP" altLang="en-US" dirty="0"/>
              <a:t>ご連絡先</a:t>
            </a:r>
            <a:r>
              <a:rPr lang="en-GB" dirty="0"/>
              <a:t>:</a:t>
            </a:r>
          </a:p>
          <a:p>
            <a:r>
              <a:rPr lang="it-IT" dirty="0"/>
              <a:t>Nobuko Oshima</a:t>
            </a:r>
          </a:p>
          <a:p>
            <a:r>
              <a:rPr lang="it-IT" dirty="0">
                <a:hlinkClick r:id="rId14"/>
              </a:rPr>
              <a:t>n.oshima@redgoldfromeurope.com</a:t>
            </a:r>
            <a:endParaRPr lang="it-IT" dirty="0"/>
          </a:p>
          <a:p>
            <a:r>
              <a:rPr lang="it-IT" dirty="0"/>
              <a:t>Kaori Suzuki </a:t>
            </a:r>
            <a:r>
              <a:rPr lang="it-IT" dirty="0" err="1"/>
              <a:t>Miyaguchi</a:t>
            </a:r>
            <a:endParaRPr lang="it-IT" dirty="0"/>
          </a:p>
          <a:p>
            <a:r>
              <a:rPr lang="it-IT" dirty="0">
                <a:hlinkClick r:id="rId15"/>
              </a:rPr>
              <a:t>k.miyaguchi@redgoldfromeurope.com</a:t>
            </a:r>
            <a:endParaRPr lang="it-IT" dirty="0"/>
          </a:p>
          <a:p>
            <a:r>
              <a:rPr lang="it-IT" dirty="0"/>
              <a:t>Manuela </a:t>
            </a:r>
            <a:r>
              <a:rPr lang="it-IT" dirty="0" err="1"/>
              <a:t>Barzan</a:t>
            </a:r>
            <a:endParaRPr lang="it-IT" dirty="0"/>
          </a:p>
          <a:p>
            <a:r>
              <a:rPr lang="it-IT" dirty="0">
                <a:hlinkClick r:id="rId16"/>
              </a:rPr>
              <a:t>m.barzan@redgoldfromeurope.com</a:t>
            </a:r>
            <a:endParaRPr lang="en-US" dirty="0"/>
          </a:p>
          <a:p>
            <a:endParaRPr lang="en-US" dirty="0"/>
          </a:p>
          <a:p>
            <a:r>
              <a:rPr lang="en-US" dirty="0"/>
              <a:t>Red Gold From Europe! ANICAV</a:t>
            </a:r>
            <a:r>
              <a:rPr lang="ja-JP" altLang="en-US" dirty="0"/>
              <a:t>（イタリア野菜保存食品産業協会）　住所：</a:t>
            </a:r>
            <a:r>
              <a:rPr lang="en-US" dirty="0"/>
              <a:t>  </a:t>
            </a:r>
            <a:r>
              <a:rPr lang="en-US" dirty="0" err="1"/>
              <a:t>Viale</a:t>
            </a:r>
            <a:r>
              <a:rPr lang="en-US" dirty="0"/>
              <a:t> </a:t>
            </a:r>
            <a:r>
              <a:rPr lang="en-US" dirty="0" err="1"/>
              <a:t>della</a:t>
            </a:r>
            <a:r>
              <a:rPr lang="en-US" dirty="0"/>
              <a:t> </a:t>
            </a:r>
            <a:r>
              <a:rPr lang="en-US" dirty="0" err="1"/>
              <a:t>Costituzione</a:t>
            </a:r>
            <a:r>
              <a:rPr lang="en-US" dirty="0"/>
              <a:t> Centro </a:t>
            </a:r>
            <a:r>
              <a:rPr lang="en-US" dirty="0" err="1"/>
              <a:t>Direzionale</a:t>
            </a:r>
            <a:r>
              <a:rPr lang="en-US" dirty="0"/>
              <a:t> Isola F3, Naples, - 80143 Italy</a:t>
            </a:r>
          </a:p>
        </p:txBody>
      </p:sp>
      <p:pic>
        <p:nvPicPr>
          <p:cNvPr id="13" name="Picture 3" descr="C:\Users\Kelli\AppData\Local\Microsoft\Windows\INetCache\IE\B3KG0DM4\mail[1].jpg"/>
          <p:cNvPicPr>
            <a:picLocks noChangeAspect="1" noChangeArrowheads="1"/>
          </p:cNvPicPr>
          <p:nvPr/>
        </p:nvPicPr>
        <p:blipFill>
          <a:blip r:embed="rId17" cstate="print"/>
          <a:srcRect/>
          <a:stretch>
            <a:fillRect/>
          </a:stretch>
        </p:blipFill>
        <p:spPr bwMode="auto">
          <a:xfrm>
            <a:off x="6858000" y="5334000"/>
            <a:ext cx="1549542" cy="1066800"/>
          </a:xfrm>
          <a:prstGeom prst="rect">
            <a:avLst/>
          </a:prstGeom>
          <a:noFill/>
        </p:spPr>
      </p:pic>
      <p:sp>
        <p:nvSpPr>
          <p:cNvPr id="20" name="Rectangle 19"/>
          <p:cNvSpPr/>
          <p:nvPr/>
        </p:nvSpPr>
        <p:spPr>
          <a:xfrm>
            <a:off x="266700" y="4178388"/>
            <a:ext cx="4572000" cy="646331"/>
          </a:xfrm>
          <a:prstGeom prst="rect">
            <a:avLst/>
          </a:prstGeom>
        </p:spPr>
        <p:txBody>
          <a:bodyPr>
            <a:spAutoFit/>
          </a:bodyPr>
          <a:lstStyle/>
          <a:p>
            <a:pPr algn="ctr"/>
            <a:r>
              <a:rPr lang="ja-JP" altLang="en-US" b="1" dirty="0">
                <a:solidFill>
                  <a:srgbClr val="C00000"/>
                </a:solidFill>
              </a:rPr>
              <a:t>欧州の芸術　</a:t>
            </a:r>
            <a:r>
              <a:rPr lang="it-IT" b="1" dirty="0">
                <a:solidFill>
                  <a:srgbClr val="C00000"/>
                </a:solidFill>
              </a:rPr>
              <a:t>Red Gold From Europe</a:t>
            </a:r>
            <a:r>
              <a:rPr lang="ja-JP" altLang="en-US" b="1" dirty="0">
                <a:solidFill>
                  <a:srgbClr val="C00000"/>
                </a:solidFill>
              </a:rPr>
              <a:t>　を使ったレシピや</a:t>
            </a:r>
            <a:r>
              <a:rPr lang="it-IT" b="1" dirty="0">
                <a:solidFill>
                  <a:srgbClr val="C00000"/>
                </a:solidFill>
              </a:rPr>
              <a:t> </a:t>
            </a:r>
            <a:r>
              <a:rPr lang="ja-JP" altLang="en-US" b="1" dirty="0">
                <a:solidFill>
                  <a:srgbClr val="C00000"/>
                </a:solidFill>
              </a:rPr>
              <a:t>写真をシェアしてください。</a:t>
            </a:r>
            <a:endParaRPr lang="en-US" b="1" dirty="0"/>
          </a:p>
        </p:txBody>
      </p:sp>
      <p:pic>
        <p:nvPicPr>
          <p:cNvPr id="3" name="Immagine 2">
            <a:extLst>
              <a:ext uri="{FF2B5EF4-FFF2-40B4-BE49-F238E27FC236}">
                <a16:creationId xmlns:a16="http://schemas.microsoft.com/office/drawing/2014/main" id="{4BB720B6-0F27-214F-BF0B-C8AAA62360F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1206" y="5938949"/>
            <a:ext cx="210787" cy="210787"/>
          </a:xfrm>
          <a:prstGeom prst="rect">
            <a:avLst/>
          </a:prstGeom>
        </p:spPr>
      </p:pic>
      <p:sp>
        <p:nvSpPr>
          <p:cNvPr id="16" name="Rettangolo 15">
            <a:hlinkClick r:id="rId19"/>
            <a:extLst>
              <a:ext uri="{FF2B5EF4-FFF2-40B4-BE49-F238E27FC236}">
                <a16:creationId xmlns:a16="http://schemas.microsoft.com/office/drawing/2014/main" id="{5368B189-BAF7-2648-B972-165CE7E680DD}"/>
              </a:ext>
            </a:extLst>
          </p:cNvPr>
          <p:cNvSpPr/>
          <p:nvPr/>
        </p:nvSpPr>
        <p:spPr>
          <a:xfrm>
            <a:off x="4838700" y="5376452"/>
            <a:ext cx="3271157" cy="739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hlinkClick r:id="rId20"/>
              </a:rPr>
              <a:t>ビデオのダウンロード</a:t>
            </a:r>
            <a:endParaRPr lang="it-IT" dirty="0"/>
          </a:p>
        </p:txBody>
      </p:sp>
      <p:pic>
        <p:nvPicPr>
          <p:cNvPr id="18" name="Immagine 17">
            <a:extLst>
              <a:ext uri="{FF2B5EF4-FFF2-40B4-BE49-F238E27FC236}">
                <a16:creationId xmlns:a16="http://schemas.microsoft.com/office/drawing/2014/main" id="{C95D9934-C397-6E49-8927-F799E5DDBD5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791200" y="0"/>
            <a:ext cx="3330498" cy="44406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704" y="1663012"/>
            <a:ext cx="5025408" cy="175432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ja-JP" altLang="en-US" b="1" dirty="0">
                <a:solidFill>
                  <a:srgbClr val="C00000"/>
                </a:solidFill>
              </a:rPr>
              <a:t>レッドゴールドフロムヨ</a:t>
            </a:r>
            <a:r>
              <a:rPr lang="en-US" altLang="ja-JP" b="1" dirty="0">
                <a:solidFill>
                  <a:srgbClr val="C00000"/>
                </a:solidFill>
              </a:rPr>
              <a:t>―</a:t>
            </a:r>
            <a:r>
              <a:rPr lang="ja-JP" altLang="en-US" b="1" dirty="0">
                <a:solidFill>
                  <a:srgbClr val="C00000"/>
                </a:solidFill>
              </a:rPr>
              <a:t>ロッパは、特定のブランド名ではなく、</a:t>
            </a:r>
            <a:r>
              <a:rPr lang="en-US" altLang="ja-JP" b="1" dirty="0">
                <a:solidFill>
                  <a:srgbClr val="C00000"/>
                </a:solidFill>
              </a:rPr>
              <a:t>EU</a:t>
            </a:r>
            <a:r>
              <a:rPr lang="ja-JP" altLang="en-US" b="1" dirty="0">
                <a:solidFill>
                  <a:srgbClr val="C00000"/>
                </a:solidFill>
              </a:rPr>
              <a:t>の経済協力の下、欧州産のトマト保存食品全般を奨励するキャンペーンのスローガンです。</a:t>
            </a:r>
            <a:r>
              <a:rPr lang="en-US" altLang="ja-JP" b="1" dirty="0">
                <a:solidFill>
                  <a:srgbClr val="C00000"/>
                </a:solidFill>
              </a:rPr>
              <a:t> 100%</a:t>
            </a:r>
            <a:r>
              <a:rPr lang="ja-JP" altLang="en-US" b="1" dirty="0">
                <a:solidFill>
                  <a:srgbClr val="C00000"/>
                </a:solidFill>
              </a:rPr>
              <a:t>メードインヨーロッパ、 </a:t>
            </a:r>
            <a:r>
              <a:rPr lang="en-US" altLang="ja-JP" b="1" dirty="0">
                <a:solidFill>
                  <a:srgbClr val="C00000"/>
                </a:solidFill>
              </a:rPr>
              <a:t>EU</a:t>
            </a:r>
            <a:r>
              <a:rPr lang="ja-JP" altLang="en-US" b="1" dirty="0">
                <a:solidFill>
                  <a:srgbClr val="C00000"/>
                </a:solidFill>
              </a:rPr>
              <a:t>のトマト保存食品は、豊かな風味、培われた伝統、確かな品質で知られています。</a:t>
            </a:r>
            <a:endParaRPr lang="en-US" b="1" dirty="0">
              <a:solidFill>
                <a:srgbClr val="C00000"/>
              </a:solidFill>
            </a:endParaRPr>
          </a:p>
        </p:txBody>
      </p:sp>
      <p:sp>
        <p:nvSpPr>
          <p:cNvPr id="7" name="Rectangle 6"/>
          <p:cNvSpPr/>
          <p:nvPr/>
        </p:nvSpPr>
        <p:spPr>
          <a:xfrm>
            <a:off x="228600" y="302859"/>
            <a:ext cx="649537" cy="369332"/>
          </a:xfrm>
          <a:prstGeom prst="rect">
            <a:avLst/>
          </a:prstGeom>
        </p:spPr>
        <p:txBody>
          <a:bodyPr wrap="none">
            <a:spAutoFit/>
          </a:bodyPr>
          <a:lstStyle/>
          <a:p>
            <a:r>
              <a:rPr lang="ja-JP" altLang="en-US" b="1" dirty="0">
                <a:solidFill>
                  <a:srgbClr val="C00000"/>
                </a:solidFill>
              </a:rPr>
              <a:t>概要</a:t>
            </a:r>
            <a:endParaRPr lang="en-GB" b="1" dirty="0">
              <a:solidFill>
                <a:srgbClr val="C00000"/>
              </a:solidFill>
            </a:endParaRPr>
          </a:p>
        </p:txBody>
      </p:sp>
      <p:sp>
        <p:nvSpPr>
          <p:cNvPr id="8" name="Rectangle 7"/>
          <p:cNvSpPr/>
          <p:nvPr/>
        </p:nvSpPr>
        <p:spPr>
          <a:xfrm>
            <a:off x="5410200" y="3687901"/>
            <a:ext cx="3733800" cy="2677656"/>
          </a:xfrm>
          <a:prstGeom prst="rect">
            <a:avLst/>
          </a:prstGeom>
        </p:spPr>
        <p:txBody>
          <a:bodyPr wrap="square">
            <a:spAutoFit/>
          </a:bodyPr>
          <a:lstStyle/>
          <a:p>
            <a:pPr lvl="0" algn="ctr" fontAlgn="base">
              <a:spcBef>
                <a:spcPct val="0"/>
              </a:spcBef>
              <a:spcAft>
                <a:spcPct val="0"/>
              </a:spcAft>
            </a:pPr>
            <a:endParaRPr lang="en-GB" sz="800" b="1" dirty="0">
              <a:solidFill>
                <a:srgbClr val="C00000"/>
              </a:solidFill>
              <a:ea typeface="Calibri" pitchFamily="34" charset="0"/>
              <a:cs typeface="Times New Roman" pitchFamily="18" charset="0"/>
            </a:endParaRPr>
          </a:p>
          <a:p>
            <a:pPr algn="ctr" fontAlgn="base">
              <a:spcBef>
                <a:spcPct val="0"/>
              </a:spcBef>
              <a:spcAft>
                <a:spcPct val="0"/>
              </a:spcAft>
            </a:pPr>
            <a:r>
              <a:rPr lang="en-GB" sz="1600" b="1" dirty="0">
                <a:ea typeface="Calibri" pitchFamily="34" charset="0"/>
                <a:cs typeface="Times New Roman" pitchFamily="18" charset="0"/>
              </a:rPr>
              <a:t>ANICAV – </a:t>
            </a:r>
            <a:r>
              <a:rPr lang="en-GB" sz="1600" b="1" u="sng" dirty="0">
                <a:hlinkClick r:id="rId2"/>
              </a:rPr>
              <a:t>www.anicav.it</a:t>
            </a:r>
            <a:r>
              <a:rPr lang="en-GB" sz="1600" b="1" dirty="0"/>
              <a:t> </a:t>
            </a:r>
            <a:endParaRPr lang="en-US" sz="1600" dirty="0"/>
          </a:p>
          <a:p>
            <a:pPr lvl="0" algn="ctr" fontAlgn="base">
              <a:spcBef>
                <a:spcPct val="0"/>
              </a:spcBef>
              <a:spcAft>
                <a:spcPct val="0"/>
              </a:spcAft>
            </a:pPr>
            <a:r>
              <a:rPr lang="ja-JP" altLang="en-US" sz="1600" b="1" dirty="0">
                <a:ea typeface="Calibri" pitchFamily="34" charset="0"/>
                <a:cs typeface="Times New Roman" pitchFamily="18" charset="0"/>
              </a:rPr>
              <a:t>イタリア野菜保存食品産業協会は、地中海の太陽の下で育てられた世界で一番見事な欧州産のトマト保存食品を代表しています。</a:t>
            </a:r>
            <a:r>
              <a:rPr lang="en-US" sz="1600" b="1" dirty="0"/>
              <a:t>ANICAV </a:t>
            </a:r>
            <a:r>
              <a:rPr lang="ja-JP" altLang="en-US" sz="1600" b="1" dirty="0"/>
              <a:t>会員はイタリアの全加工トマトの</a:t>
            </a:r>
            <a:r>
              <a:rPr lang="en-US" altLang="ja-JP" sz="1600" b="1" dirty="0"/>
              <a:t>6</a:t>
            </a:r>
            <a:r>
              <a:rPr lang="ja-JP" altLang="en-US" sz="1600" b="1" dirty="0"/>
              <a:t>割以上、世界中で生産されているほぼ全ての皮むきホールトマト缶を生産しています。その中には、世界的に有名なサン・マルツァーノ</a:t>
            </a:r>
            <a:r>
              <a:rPr lang="en-US" altLang="ja-JP" sz="1600" b="1" dirty="0"/>
              <a:t>DOP</a:t>
            </a:r>
            <a:r>
              <a:rPr lang="ja-JP" altLang="en-US" sz="1600" b="1" dirty="0"/>
              <a:t>トマト缶も含まれています。</a:t>
            </a:r>
            <a:endParaRPr lang="en-US" sz="1600" b="1" dirty="0"/>
          </a:p>
        </p:txBody>
      </p:sp>
      <p:pic>
        <p:nvPicPr>
          <p:cNvPr id="9" name="Picture 8" descr="PHOTO_001.jpg"/>
          <p:cNvPicPr>
            <a:picLocks noChangeAspect="1"/>
          </p:cNvPicPr>
          <p:nvPr/>
        </p:nvPicPr>
        <p:blipFill>
          <a:blip r:embed="rId3" cstate="print"/>
          <a:stretch>
            <a:fillRect/>
          </a:stretch>
        </p:blipFill>
        <p:spPr>
          <a:xfrm>
            <a:off x="6019800" y="1295400"/>
            <a:ext cx="2451341" cy="2438401"/>
          </a:xfrm>
          <a:prstGeom prst="rect">
            <a:avLst/>
          </a:prstGeom>
        </p:spPr>
      </p:pic>
      <p:pic>
        <p:nvPicPr>
          <p:cNvPr id="10" name="Picture 9" descr="PHOTO_087.jpg"/>
          <p:cNvPicPr>
            <a:picLocks noChangeAspect="1"/>
          </p:cNvPicPr>
          <p:nvPr/>
        </p:nvPicPr>
        <p:blipFill>
          <a:blip r:embed="rId4" cstate="print"/>
          <a:stretch>
            <a:fillRect/>
          </a:stretch>
        </p:blipFill>
        <p:spPr>
          <a:xfrm>
            <a:off x="112404" y="3600258"/>
            <a:ext cx="5254008" cy="3189459"/>
          </a:xfrm>
          <a:prstGeom prst="rect">
            <a:avLst/>
          </a:prstGeom>
        </p:spPr>
      </p:pic>
      <p:pic>
        <p:nvPicPr>
          <p:cNvPr id="5" name="Immagine 4">
            <a:extLst>
              <a:ext uri="{FF2B5EF4-FFF2-40B4-BE49-F238E27FC236}">
                <a16:creationId xmlns:a16="http://schemas.microsoft.com/office/drawing/2014/main" id="{B91E47B8-33A2-AF46-B88D-8FB0B1CC66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114630"/>
            <a:ext cx="5715000" cy="111512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3657600" cy="1569660"/>
          </a:xfrm>
          <a:prstGeom prst="rect">
            <a:avLst/>
          </a:prstGeom>
        </p:spPr>
        <p:txBody>
          <a:bodyPr wrap="square">
            <a:spAutoFit/>
          </a:bodyPr>
          <a:lstStyle/>
          <a:p>
            <a:pPr algn="ctr"/>
            <a:r>
              <a:rPr lang="en-GB" sz="1600" b="1" dirty="0"/>
              <a:t>ANICAV</a:t>
            </a:r>
            <a:r>
              <a:rPr lang="ja-JP" altLang="en-US" sz="1600" b="1" dirty="0"/>
              <a:t>は欧州連合の経済協力による</a:t>
            </a:r>
            <a:endParaRPr lang="en-US" altLang="ja-JP" sz="1600" b="1" dirty="0"/>
          </a:p>
          <a:p>
            <a:pPr algn="ctr"/>
            <a:r>
              <a:rPr lang="en-US" altLang="ja-JP" sz="1600" b="1" dirty="0"/>
              <a:t>3</a:t>
            </a:r>
            <a:r>
              <a:rPr lang="ja-JP" altLang="en-US" sz="1600" b="1" dirty="0"/>
              <a:t>年間に亘る、欧州産トマト保存食品推奨プログラムの一環として、様々な特別ベントを開催しています。今年の</a:t>
            </a:r>
            <a:r>
              <a:rPr lang="en-US" altLang="ja-JP" sz="1600" b="1" dirty="0"/>
              <a:t>5</a:t>
            </a:r>
            <a:r>
              <a:rPr lang="ja-JP" altLang="en-US" sz="1600" b="1" dirty="0"/>
              <a:t>月マンダリンオリエンタルホテルでオープニングイベントを行いました。</a:t>
            </a:r>
            <a:endParaRPr lang="it-IT" sz="1600" b="1" dirty="0"/>
          </a:p>
        </p:txBody>
      </p:sp>
      <p:sp>
        <p:nvSpPr>
          <p:cNvPr id="17" name="Rectangle 16"/>
          <p:cNvSpPr/>
          <p:nvPr/>
        </p:nvSpPr>
        <p:spPr>
          <a:xfrm>
            <a:off x="4909988" y="4721726"/>
            <a:ext cx="4157812" cy="1815882"/>
          </a:xfrm>
          <a:prstGeom prst="rect">
            <a:avLst/>
          </a:prstGeom>
        </p:spPr>
        <p:txBody>
          <a:bodyPr wrap="square">
            <a:spAutoFit/>
          </a:bodyPr>
          <a:lstStyle/>
          <a:p>
            <a:pPr algn="ctr">
              <a:spcAft>
                <a:spcPts val="0"/>
              </a:spcAft>
            </a:pPr>
            <a:r>
              <a:rPr lang="en-US" altLang="ja-JP" sz="1600" dirty="0"/>
              <a:t>10</a:t>
            </a:r>
            <a:r>
              <a:rPr lang="ja-JP" altLang="en-US" sz="1600" dirty="0"/>
              <a:t>月</a:t>
            </a:r>
            <a:r>
              <a:rPr lang="en-US" altLang="ja-JP" sz="1600" dirty="0"/>
              <a:t>9-10</a:t>
            </a:r>
            <a:r>
              <a:rPr lang="ja-JP" altLang="en-US" sz="1600" dirty="0"/>
              <a:t>日に開催された日本イタリア料理協会主催第</a:t>
            </a:r>
            <a:r>
              <a:rPr lang="en-US" altLang="ja-JP" sz="1600" dirty="0"/>
              <a:t>9</a:t>
            </a:r>
            <a:r>
              <a:rPr lang="ja-JP" altLang="en-US" sz="1600" dirty="0"/>
              <a:t>回</a:t>
            </a:r>
            <a:r>
              <a:rPr lang="en-US" altLang="ja-JP" sz="1600" dirty="0"/>
              <a:t>ACCI</a:t>
            </a:r>
            <a:r>
              <a:rPr lang="ja-JP" altLang="en-US" sz="1600" dirty="0"/>
              <a:t> </a:t>
            </a:r>
            <a:r>
              <a:rPr lang="en-US" altLang="ja-JP" sz="1600" dirty="0"/>
              <a:t>Gusto</a:t>
            </a:r>
            <a:r>
              <a:rPr lang="ja-JP" altLang="en-US" sz="1600" dirty="0"/>
              <a:t>イタリア料理専門展で、当キャンペーンのメッセージを紹介しました。</a:t>
            </a:r>
            <a:r>
              <a:rPr lang="en-US" altLang="ja-JP" sz="1600" dirty="0"/>
              <a:t>10</a:t>
            </a:r>
            <a:r>
              <a:rPr lang="ja-JP" altLang="en-US" sz="1600" dirty="0"/>
              <a:t>月</a:t>
            </a:r>
            <a:r>
              <a:rPr lang="en-US" altLang="ja-JP" sz="1600" dirty="0"/>
              <a:t>25</a:t>
            </a:r>
            <a:r>
              <a:rPr lang="ja-JP" altLang="en-US" sz="1600" dirty="0"/>
              <a:t>日及び</a:t>
            </a:r>
            <a:r>
              <a:rPr lang="en-US" altLang="ja-JP" sz="1600" dirty="0"/>
              <a:t>11</a:t>
            </a:r>
            <a:r>
              <a:rPr lang="ja-JP" altLang="en-US" sz="1600" dirty="0"/>
              <a:t>月</a:t>
            </a:r>
            <a:r>
              <a:rPr lang="en-US" altLang="ja-JP" sz="1600" dirty="0"/>
              <a:t>9-10</a:t>
            </a:r>
            <a:r>
              <a:rPr lang="ja-JP" altLang="en-US" sz="1600" dirty="0"/>
              <a:t>日には、人気のインストラクター品田美幸先生による、みそ玉アートとのコラボ体験ワークショップで、和食にも合う　欧州産トマト缶の汎用性を紹介しました。</a:t>
            </a:r>
            <a:endParaRPr lang="en-US" altLang="ja-JP" sz="1600" dirty="0"/>
          </a:p>
        </p:txBody>
      </p:sp>
      <p:sp>
        <p:nvSpPr>
          <p:cNvPr id="10" name="Rectangle 9"/>
          <p:cNvSpPr/>
          <p:nvPr/>
        </p:nvSpPr>
        <p:spPr>
          <a:xfrm>
            <a:off x="152400" y="228600"/>
            <a:ext cx="1114408" cy="369332"/>
          </a:xfrm>
          <a:prstGeom prst="rect">
            <a:avLst/>
          </a:prstGeom>
        </p:spPr>
        <p:txBody>
          <a:bodyPr wrap="none">
            <a:spAutoFit/>
          </a:bodyPr>
          <a:lstStyle/>
          <a:p>
            <a:r>
              <a:rPr lang="ja-JP" altLang="en-US" b="1" dirty="0">
                <a:solidFill>
                  <a:srgbClr val="C00000"/>
                </a:solidFill>
              </a:rPr>
              <a:t>活動内容</a:t>
            </a:r>
            <a:endParaRPr lang="en-GB" b="1" dirty="0">
              <a:solidFill>
                <a:srgbClr val="C00000"/>
              </a:solidFill>
            </a:endParaRPr>
          </a:p>
        </p:txBody>
      </p:sp>
      <p:pic>
        <p:nvPicPr>
          <p:cNvPr id="4" name="Immagine 3">
            <a:extLst>
              <a:ext uri="{FF2B5EF4-FFF2-40B4-BE49-F238E27FC236}">
                <a16:creationId xmlns:a16="http://schemas.microsoft.com/office/drawing/2014/main" id="{8261E3AF-1F12-3D42-9CBD-30697C4EC134}"/>
              </a:ext>
            </a:extLst>
          </p:cNvPr>
          <p:cNvPicPr>
            <a:picLocks noChangeAspect="1"/>
          </p:cNvPicPr>
          <p:nvPr/>
        </p:nvPicPr>
        <p:blipFill rotWithShape="1">
          <a:blip r:embed="rId3">
            <a:extLst>
              <a:ext uri="{28A0092B-C50C-407E-A947-70E740481C1C}">
                <a14:useLocalDpi xmlns:a14="http://schemas.microsoft.com/office/drawing/2010/main" val="0"/>
              </a:ext>
            </a:extLst>
          </a:blip>
          <a:srcRect l="41902"/>
          <a:stretch/>
        </p:blipFill>
        <p:spPr>
          <a:xfrm rot="5400000">
            <a:off x="399047" y="3727785"/>
            <a:ext cx="2743200" cy="3541295"/>
          </a:xfrm>
          <a:prstGeom prst="rect">
            <a:avLst/>
          </a:prstGeom>
        </p:spPr>
      </p:pic>
      <p:pic>
        <p:nvPicPr>
          <p:cNvPr id="5" name="Immagine 4">
            <a:extLst>
              <a:ext uri="{FF2B5EF4-FFF2-40B4-BE49-F238E27FC236}">
                <a16:creationId xmlns:a16="http://schemas.microsoft.com/office/drawing/2014/main" id="{3ED93964-6B20-8E46-A60B-A326E8858D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9813" y="2982174"/>
            <a:ext cx="2259788" cy="2770604"/>
          </a:xfrm>
          <a:prstGeom prst="rect">
            <a:avLst/>
          </a:prstGeom>
        </p:spPr>
      </p:pic>
      <p:pic>
        <p:nvPicPr>
          <p:cNvPr id="8" name="Immagine 7">
            <a:extLst>
              <a:ext uri="{FF2B5EF4-FFF2-40B4-BE49-F238E27FC236}">
                <a16:creationId xmlns:a16="http://schemas.microsoft.com/office/drawing/2014/main" id="{4B84A21F-0593-9143-BA8E-A9FA986A56B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6000"/>
                    </a14:imgEffect>
                    <a14:imgEffect>
                      <a14:brightnessContrast bright="9000" contrast="-13000"/>
                    </a14:imgEffect>
                  </a14:imgLayer>
                </a14:imgProps>
              </a:ext>
              <a:ext uri="{28A0092B-C50C-407E-A947-70E740481C1C}">
                <a14:useLocalDpi xmlns:a14="http://schemas.microsoft.com/office/drawing/2010/main" val="0"/>
              </a:ext>
            </a:extLst>
          </a:blip>
          <a:srcRect l="1112" t="22222"/>
          <a:stretch/>
        </p:blipFill>
        <p:spPr>
          <a:xfrm>
            <a:off x="4031682" y="1510813"/>
            <a:ext cx="3061835" cy="3210913"/>
          </a:xfrm>
          <a:prstGeom prst="rect">
            <a:avLst/>
          </a:prstGeom>
        </p:spPr>
      </p:pic>
      <p:pic>
        <p:nvPicPr>
          <p:cNvPr id="6" name="Immagine 5">
            <a:extLst>
              <a:ext uri="{FF2B5EF4-FFF2-40B4-BE49-F238E27FC236}">
                <a16:creationId xmlns:a16="http://schemas.microsoft.com/office/drawing/2014/main" id="{AA3CF2A3-EE6D-F144-8E41-C99102A451A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96000"/>
                    </a14:imgEffect>
                    <a14:imgEffect>
                      <a14:brightnessContrast bright="13000" contrast="14000"/>
                    </a14:imgEffect>
                  </a14:imgLayer>
                </a14:imgProps>
              </a:ext>
              <a:ext uri="{28A0092B-C50C-407E-A947-70E740481C1C}">
                <a14:useLocalDpi xmlns:a14="http://schemas.microsoft.com/office/drawing/2010/main" val="0"/>
              </a:ext>
            </a:extLst>
          </a:blip>
          <a:srcRect/>
          <a:stretch/>
        </p:blipFill>
        <p:spPr>
          <a:xfrm>
            <a:off x="5588001" y="28074"/>
            <a:ext cx="3555999" cy="2667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_078.jpg"/>
          <p:cNvPicPr>
            <a:picLocks noChangeAspect="1"/>
          </p:cNvPicPr>
          <p:nvPr/>
        </p:nvPicPr>
        <p:blipFill>
          <a:blip r:embed="rId3" cstate="print"/>
          <a:stretch>
            <a:fillRect/>
          </a:stretch>
        </p:blipFill>
        <p:spPr>
          <a:xfrm>
            <a:off x="-425302" y="17000"/>
            <a:ext cx="9569302" cy="6858000"/>
          </a:xfrm>
          <a:prstGeom prst="rect">
            <a:avLst/>
          </a:prstGeom>
        </p:spPr>
      </p:pic>
      <p:sp>
        <p:nvSpPr>
          <p:cNvPr id="2" name="Rectangle 1"/>
          <p:cNvSpPr/>
          <p:nvPr/>
        </p:nvSpPr>
        <p:spPr>
          <a:xfrm>
            <a:off x="-228600" y="304800"/>
            <a:ext cx="1625766" cy="369332"/>
          </a:xfrm>
          <a:prstGeom prst="rect">
            <a:avLst/>
          </a:prstGeom>
        </p:spPr>
        <p:txBody>
          <a:bodyPr wrap="none">
            <a:spAutoFit/>
          </a:bodyPr>
          <a:lstStyle/>
          <a:p>
            <a:r>
              <a:rPr lang="ja-JP" altLang="en-US" b="1" dirty="0">
                <a:solidFill>
                  <a:srgbClr val="C00000"/>
                </a:solidFill>
              </a:rPr>
              <a:t>トマトの汎用性</a:t>
            </a:r>
            <a:endParaRPr lang="en-US" dirty="0"/>
          </a:p>
        </p:txBody>
      </p:sp>
      <p:sp>
        <p:nvSpPr>
          <p:cNvPr id="3" name="Rectangle 2"/>
          <p:cNvSpPr/>
          <p:nvPr/>
        </p:nvSpPr>
        <p:spPr>
          <a:xfrm>
            <a:off x="-304800" y="685800"/>
            <a:ext cx="3581400" cy="2031325"/>
          </a:xfrm>
          <a:prstGeom prst="rect">
            <a:avLst/>
          </a:prstGeom>
        </p:spPr>
        <p:txBody>
          <a:bodyPr wrap="square">
            <a:spAutoFit/>
          </a:bodyPr>
          <a:lstStyle/>
          <a:p>
            <a:r>
              <a:rPr lang="ja-JP" altLang="en-US" sz="1400" b="1" dirty="0"/>
              <a:t>トマトは食品の中でも万能選手で、様々な使い方ができます。近年、世界中どこの家の台所の棚にもあるトマト保存食品は、私達のすべてのニーズを満たしてくれます。それぞれの製品に独自のテイストがありますが、これからつくるお料理にはどのタイプを使えばよいか迷ったことはありませんか？</a:t>
            </a:r>
            <a:r>
              <a:rPr lang="en-GB" sz="1400" b="1" dirty="0"/>
              <a:t> </a:t>
            </a:r>
            <a:r>
              <a:rPr lang="ja-JP" altLang="en-US" sz="1400" b="1" dirty="0"/>
              <a:t>その違いが判れば、より良い選択ができます。缶入りでも瓶入りでも、製品の品質が重要です。</a:t>
            </a:r>
            <a:endParaRPr lang="en-US" sz="1400" dirty="0"/>
          </a:p>
        </p:txBody>
      </p:sp>
      <p:sp>
        <p:nvSpPr>
          <p:cNvPr id="7" name="Rectangle 6"/>
          <p:cNvSpPr/>
          <p:nvPr/>
        </p:nvSpPr>
        <p:spPr>
          <a:xfrm>
            <a:off x="5943600" y="337457"/>
            <a:ext cx="3200400" cy="3108543"/>
          </a:xfrm>
          <a:prstGeom prst="rect">
            <a:avLst/>
          </a:prstGeom>
        </p:spPr>
        <p:txBody>
          <a:bodyPr wrap="square">
            <a:spAutoFit/>
          </a:bodyPr>
          <a:lstStyle/>
          <a:p>
            <a:r>
              <a:rPr lang="ja-JP" altLang="en-US" sz="1400" b="1" dirty="0"/>
              <a:t>近年、最も好まれて、頻繁に使われているトマト缶は、一般的な皮むきホールトマト、カットトマト、トマト・パッサータ（トマト・ピューレ）やチェリートマトです。その中でも特に愛用されているのは、細長い</a:t>
            </a:r>
            <a:r>
              <a:rPr lang="en-GB" sz="1400" b="1" dirty="0"/>
              <a:t> </a:t>
            </a:r>
            <a:r>
              <a:rPr lang="ja-JP" altLang="en-US" sz="1400" b="1" dirty="0">
                <a:solidFill>
                  <a:srgbClr val="C00000"/>
                </a:solidFill>
              </a:rPr>
              <a:t>皮むきホールトマト</a:t>
            </a:r>
            <a:r>
              <a:rPr lang="ja-JP" altLang="en-US" sz="1400" b="1" dirty="0"/>
              <a:t>です。収穫されてすぐに、短時間ボイルされ、皮をむかれてから自らのジュースの中に保存されます。甘味と酸味の完璧なバランスをそのまま保つ超時短料理に向いています。皮むきホールトマトはとても使いやすく、古典的なミートソース、ピッツァ、スープ、シチュー、魚や肉料理、卵料理や野菜のレシピに加えても良いでしょう。</a:t>
            </a:r>
            <a:r>
              <a:rPr lang="en-GB" sz="1400" b="1" dirty="0"/>
              <a:t> </a:t>
            </a:r>
            <a:endParaRPr lang="en-US" sz="1400" dirty="0"/>
          </a:p>
        </p:txBody>
      </p:sp>
      <p:sp>
        <p:nvSpPr>
          <p:cNvPr id="8" name="Rectangle 7"/>
          <p:cNvSpPr/>
          <p:nvPr/>
        </p:nvSpPr>
        <p:spPr>
          <a:xfrm>
            <a:off x="-304800" y="4038600"/>
            <a:ext cx="3124200" cy="1815882"/>
          </a:xfrm>
          <a:prstGeom prst="rect">
            <a:avLst/>
          </a:prstGeom>
        </p:spPr>
        <p:txBody>
          <a:bodyPr wrap="square">
            <a:spAutoFit/>
          </a:bodyPr>
          <a:lstStyle/>
          <a:p>
            <a:r>
              <a:rPr lang="ja-JP" altLang="en-US" sz="1400" b="1" dirty="0">
                <a:solidFill>
                  <a:srgbClr val="C00000"/>
                </a:solidFill>
              </a:rPr>
              <a:t>カットトマト</a:t>
            </a:r>
            <a:r>
              <a:rPr lang="en-GB" sz="1400" b="1" dirty="0">
                <a:solidFill>
                  <a:srgbClr val="C00000"/>
                </a:solidFill>
              </a:rPr>
              <a:t> </a:t>
            </a:r>
            <a:r>
              <a:rPr lang="ja-JP" altLang="en-US" sz="1400" b="1" dirty="0"/>
              <a:t>は、トマトの皮をむきカットして種を取り除き、</a:t>
            </a:r>
            <a:r>
              <a:rPr lang="en-GB" sz="1400" b="1" dirty="0"/>
              <a:t> </a:t>
            </a:r>
            <a:r>
              <a:rPr lang="ja-JP" altLang="en-US" sz="1400" b="1" dirty="0"/>
              <a:t>自身のジュースに漬けこまれます。時短料理の頼りになるベースであり、水分を煮詰めると手早く美味しいパスタソースが出来上がります。新鮮味とわずかな酸味がトマトの風味と繊細な魚の味のバランスを保つので、お魚料理にはぴったりです。</a:t>
            </a:r>
            <a:endParaRPr lang="en-US" sz="1400" dirty="0"/>
          </a:p>
        </p:txBody>
      </p:sp>
      <p:pic>
        <p:nvPicPr>
          <p:cNvPr id="9" name="Immagine 8">
            <a:extLst>
              <a:ext uri="{FF2B5EF4-FFF2-40B4-BE49-F238E27FC236}">
                <a16:creationId xmlns:a16="http://schemas.microsoft.com/office/drawing/2014/main" id="{477F2336-9A87-4041-9384-79637BE0E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4495800"/>
            <a:ext cx="3581400" cy="235595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2555508" cy="369332"/>
          </a:xfrm>
          <a:prstGeom prst="rect">
            <a:avLst/>
          </a:prstGeom>
        </p:spPr>
        <p:txBody>
          <a:bodyPr wrap="none">
            <a:spAutoFit/>
          </a:bodyPr>
          <a:lstStyle/>
          <a:p>
            <a:r>
              <a:rPr lang="ja-JP" altLang="en-US" b="1" dirty="0">
                <a:solidFill>
                  <a:srgbClr val="C00000"/>
                </a:solidFill>
              </a:rPr>
              <a:t>トマト保存食品の汎用性</a:t>
            </a:r>
            <a:endParaRPr lang="en-US" dirty="0"/>
          </a:p>
        </p:txBody>
      </p:sp>
      <p:sp>
        <p:nvSpPr>
          <p:cNvPr id="3" name="Rectangle 2"/>
          <p:cNvSpPr/>
          <p:nvPr/>
        </p:nvSpPr>
        <p:spPr>
          <a:xfrm>
            <a:off x="182880" y="483930"/>
            <a:ext cx="4495800" cy="2031325"/>
          </a:xfrm>
          <a:prstGeom prst="rect">
            <a:avLst/>
          </a:prstGeom>
        </p:spPr>
        <p:txBody>
          <a:bodyPr wrap="square">
            <a:spAutoFit/>
          </a:bodyPr>
          <a:lstStyle/>
          <a:p>
            <a:pPr algn="r"/>
            <a:r>
              <a:rPr lang="ja-JP" altLang="en-US" sz="1400" b="1" dirty="0">
                <a:solidFill>
                  <a:srgbClr val="C00000"/>
                </a:solidFill>
              </a:rPr>
              <a:t>トマトパッサータ</a:t>
            </a:r>
            <a:r>
              <a:rPr lang="en-GB" sz="1400" b="1" dirty="0">
                <a:solidFill>
                  <a:srgbClr val="C00000"/>
                </a:solidFill>
              </a:rPr>
              <a:t> </a:t>
            </a:r>
            <a:r>
              <a:rPr lang="en-GB" sz="1400" b="1" dirty="0"/>
              <a:t>(</a:t>
            </a:r>
            <a:r>
              <a:rPr lang="ja-JP" altLang="en-US" sz="1400" b="1" dirty="0"/>
              <a:t>トマトピューレ</a:t>
            </a:r>
            <a:r>
              <a:rPr lang="en-GB" sz="1400" b="1" dirty="0"/>
              <a:t>)</a:t>
            </a:r>
            <a:r>
              <a:rPr lang="ja-JP" altLang="en-US" sz="1400" b="1" dirty="0"/>
              <a:t>　：　潰されたトマトは高温で短時間加熱されるため、栄養分は変わりません。その後、荒ごしされて少し濃縮されてから瓶詰されます。パッサータはクリーミーでコクがあり、しっかりした味にほんのり甘味があるのが特徴です。冷たいスープ、茹で肉の赤いソースとして、又、伝統的なトスカーナ地方のパンとトマトの家庭料理「パンツァネッラ」など時短調理に最適です。トマトのポタージュやアスピックのようなもっと手のかかる料理にも使用されます。</a:t>
            </a:r>
            <a:endParaRPr lang="en-US" sz="1400" dirty="0"/>
          </a:p>
        </p:txBody>
      </p:sp>
      <p:pic>
        <p:nvPicPr>
          <p:cNvPr id="7" name="Picture 6" descr="PHOTO_090.jpg"/>
          <p:cNvPicPr>
            <a:picLocks noChangeAspect="1"/>
          </p:cNvPicPr>
          <p:nvPr/>
        </p:nvPicPr>
        <p:blipFill>
          <a:blip r:embed="rId2" cstate="print"/>
          <a:stretch>
            <a:fillRect/>
          </a:stretch>
        </p:blipFill>
        <p:spPr>
          <a:xfrm>
            <a:off x="0" y="4114800"/>
            <a:ext cx="4114800" cy="2743200"/>
          </a:xfrm>
          <a:prstGeom prst="rect">
            <a:avLst/>
          </a:prstGeom>
        </p:spPr>
      </p:pic>
      <p:sp>
        <p:nvSpPr>
          <p:cNvPr id="8" name="Rectangle 7"/>
          <p:cNvSpPr/>
          <p:nvPr/>
        </p:nvSpPr>
        <p:spPr>
          <a:xfrm>
            <a:off x="4191000" y="4180344"/>
            <a:ext cx="4953000" cy="2246769"/>
          </a:xfrm>
          <a:prstGeom prst="rect">
            <a:avLst/>
          </a:prstGeom>
        </p:spPr>
        <p:txBody>
          <a:bodyPr wrap="square">
            <a:spAutoFit/>
          </a:bodyPr>
          <a:lstStyle/>
          <a:p>
            <a:r>
              <a:rPr lang="ja-JP" altLang="en-US" sz="1400" b="1" dirty="0">
                <a:solidFill>
                  <a:srgbClr val="C00000"/>
                </a:solidFill>
              </a:rPr>
              <a:t>トマトペーストは、</a:t>
            </a:r>
            <a:r>
              <a:rPr lang="en-GB" sz="1400" b="1" dirty="0">
                <a:solidFill>
                  <a:srgbClr val="C00000"/>
                </a:solidFill>
              </a:rPr>
              <a:t> </a:t>
            </a:r>
            <a:r>
              <a:rPr lang="ja-JP" altLang="en-US" sz="1400" b="1" dirty="0"/>
              <a:t>トマトを濃縮しただけのピュアな製品です。しっかりと洗浄された後に、近代的な生産工場で細かくされたトマトは、裏漉しされてジュース状になってから、</a:t>
            </a:r>
            <a:r>
              <a:rPr lang="en-GB" sz="1400" b="1" dirty="0"/>
              <a:t>85° -100°C</a:t>
            </a:r>
            <a:r>
              <a:rPr lang="ja-JP" altLang="en-US" sz="1400" b="1" dirty="0"/>
              <a:t>で加熱されます。トマトのジュースは蒸発器の中で、異なる段階を経て、設定された濃度になるまでゆっくりと濃縮していきます。トマトペーストは時間をかけて煮込むミートソース、スープ、シチューやキャセロールに彩どりと味を加えるのにもってこいです。各種トマト保存食品はそれぞれ特色があるので、様々なレシピに対応でき、その汎用性の高さには驚かされます。皆さんも新たなレシピで試してみてください。</a:t>
            </a:r>
            <a:endParaRPr lang="en-US" sz="1400" dirty="0"/>
          </a:p>
        </p:txBody>
      </p:sp>
      <p:sp>
        <p:nvSpPr>
          <p:cNvPr id="9" name="Rectangle 8"/>
          <p:cNvSpPr/>
          <p:nvPr/>
        </p:nvSpPr>
        <p:spPr>
          <a:xfrm>
            <a:off x="3429000" y="2514600"/>
            <a:ext cx="2819400" cy="1600438"/>
          </a:xfrm>
          <a:prstGeom prst="rect">
            <a:avLst/>
          </a:prstGeom>
        </p:spPr>
        <p:txBody>
          <a:bodyPr wrap="square">
            <a:spAutoFit/>
          </a:bodyPr>
          <a:lstStyle/>
          <a:p>
            <a:r>
              <a:rPr lang="ja-JP" altLang="en-US" sz="1400" b="1" dirty="0">
                <a:solidFill>
                  <a:srgbClr val="C00000"/>
                </a:solidFill>
              </a:rPr>
              <a:t>チェリートマト</a:t>
            </a:r>
            <a:r>
              <a:rPr lang="en-GB" sz="1400" b="1" dirty="0"/>
              <a:t>, </a:t>
            </a:r>
            <a:r>
              <a:rPr lang="ja-JP" altLang="en-US" sz="1400" b="1" dirty="0"/>
              <a:t>丸くて小さく張りのあるトマトは、収穫後すぐに自らの果汁と共に缶に詰められるので、自然の甘さ、繊細な味がそのまま保たれます。手早くできるソースに最適で、野菜料理やオーブン料理が華やかになります。</a:t>
            </a:r>
            <a:r>
              <a:rPr lang="en-GB" sz="1400" b="1" dirty="0"/>
              <a:t>   </a:t>
            </a:r>
            <a:endParaRPr lang="en-US" sz="1400" dirty="0"/>
          </a:p>
        </p:txBody>
      </p:sp>
      <p:pic>
        <p:nvPicPr>
          <p:cNvPr id="10" name="Picture 9" descr="PHOTO_079.jpg"/>
          <p:cNvPicPr>
            <a:picLocks noChangeAspect="1"/>
          </p:cNvPicPr>
          <p:nvPr/>
        </p:nvPicPr>
        <p:blipFill>
          <a:blip r:embed="rId3" cstate="print"/>
          <a:stretch>
            <a:fillRect/>
          </a:stretch>
        </p:blipFill>
        <p:spPr>
          <a:xfrm>
            <a:off x="6400800" y="0"/>
            <a:ext cx="2743200" cy="41148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_049.jpg"/>
          <p:cNvPicPr>
            <a:picLocks noChangeAspect="1"/>
          </p:cNvPicPr>
          <p:nvPr/>
        </p:nvPicPr>
        <p:blipFill>
          <a:blip r:embed="rId2" cstate="print"/>
          <a:stretch>
            <a:fillRect/>
          </a:stretch>
        </p:blipFill>
        <p:spPr>
          <a:xfrm>
            <a:off x="0" y="3505200"/>
            <a:ext cx="5038671" cy="3352800"/>
          </a:xfrm>
          <a:prstGeom prst="rect">
            <a:avLst/>
          </a:prstGeom>
        </p:spPr>
      </p:pic>
      <p:sp>
        <p:nvSpPr>
          <p:cNvPr id="3" name="Rectangle 2"/>
          <p:cNvSpPr/>
          <p:nvPr/>
        </p:nvSpPr>
        <p:spPr>
          <a:xfrm>
            <a:off x="304800" y="304800"/>
            <a:ext cx="3038011" cy="830997"/>
          </a:xfrm>
          <a:prstGeom prst="rect">
            <a:avLst/>
          </a:prstGeom>
        </p:spPr>
        <p:txBody>
          <a:bodyPr wrap="none">
            <a:spAutoFit/>
          </a:bodyPr>
          <a:lstStyle/>
          <a:p>
            <a:r>
              <a:rPr lang="ja-JP" altLang="en-US" sz="2400" b="1" dirty="0">
                <a:solidFill>
                  <a:srgbClr val="C00000"/>
                </a:solidFill>
                <a:ea typeface="Calibri" pitchFamily="34" charset="0"/>
                <a:cs typeface="Times New Roman" pitchFamily="18" charset="0"/>
              </a:rPr>
              <a:t>レシピ</a:t>
            </a:r>
            <a:r>
              <a:rPr lang="en-GB" sz="2400" b="1" dirty="0">
                <a:solidFill>
                  <a:srgbClr val="C00000"/>
                </a:solidFill>
                <a:ea typeface="Calibri" pitchFamily="34" charset="0"/>
                <a:cs typeface="Times New Roman" pitchFamily="18" charset="0"/>
              </a:rPr>
              <a:t> </a:t>
            </a:r>
          </a:p>
          <a:p>
            <a:r>
              <a:rPr lang="ja-JP" altLang="en-US" sz="2400" b="1" dirty="0">
                <a:solidFill>
                  <a:srgbClr val="C00000"/>
                </a:solidFill>
                <a:ea typeface="Calibri" pitchFamily="34" charset="0"/>
                <a:cs typeface="Times New Roman" pitchFamily="18" charset="0"/>
              </a:rPr>
              <a:t>今夜のメニューは？</a:t>
            </a:r>
            <a:r>
              <a:rPr lang="en-GB" sz="2400" b="1" dirty="0">
                <a:solidFill>
                  <a:srgbClr val="C00000"/>
                </a:solidFill>
                <a:ea typeface="Calibri" pitchFamily="34" charset="0"/>
                <a:cs typeface="Times New Roman" pitchFamily="18" charset="0"/>
              </a:rPr>
              <a:t> </a:t>
            </a:r>
            <a:endParaRPr lang="en-US" sz="2400" dirty="0">
              <a:solidFill>
                <a:srgbClr val="C00000"/>
              </a:solidFill>
            </a:endParaRPr>
          </a:p>
        </p:txBody>
      </p:sp>
      <p:sp>
        <p:nvSpPr>
          <p:cNvPr id="8" name="Rectangle 7"/>
          <p:cNvSpPr/>
          <p:nvPr/>
        </p:nvSpPr>
        <p:spPr>
          <a:xfrm>
            <a:off x="304800" y="1219200"/>
            <a:ext cx="3429000" cy="1631216"/>
          </a:xfrm>
          <a:prstGeom prst="rect">
            <a:avLst/>
          </a:prstGeom>
        </p:spPr>
        <p:txBody>
          <a:bodyPr wrap="square">
            <a:spAutoFit/>
          </a:bodyPr>
          <a:lstStyle/>
          <a:p>
            <a:r>
              <a:rPr lang="ja-JP" altLang="en-US" sz="2000" dirty="0">
                <a:solidFill>
                  <a:srgbClr val="C00000"/>
                </a:solidFill>
              </a:rPr>
              <a:t>毎日の食卓や、秋冬のホリデーシーズンを彩どるのにぴったりの美味しいレシピをご紹介します。前菜からデザートまで勢ぞろい！</a:t>
            </a:r>
            <a:endParaRPr lang="en-US" sz="2000" dirty="0"/>
          </a:p>
        </p:txBody>
      </p:sp>
      <p:pic>
        <p:nvPicPr>
          <p:cNvPr id="9" name="Picture 8" descr="PHOTO_081.jpg"/>
          <p:cNvPicPr>
            <a:picLocks noChangeAspect="1"/>
          </p:cNvPicPr>
          <p:nvPr/>
        </p:nvPicPr>
        <p:blipFill>
          <a:blip r:embed="rId3" cstate="print"/>
          <a:stretch>
            <a:fillRect/>
          </a:stretch>
        </p:blipFill>
        <p:spPr>
          <a:xfrm>
            <a:off x="4419600" y="0"/>
            <a:ext cx="4724400" cy="3581400"/>
          </a:xfrm>
          <a:prstGeom prst="rect">
            <a:avLst/>
          </a:prstGeom>
        </p:spPr>
      </p:pic>
      <p:pic>
        <p:nvPicPr>
          <p:cNvPr id="10" name="Picture 9" descr="PHOTO_054.jpg"/>
          <p:cNvPicPr>
            <a:picLocks noChangeAspect="1"/>
          </p:cNvPicPr>
          <p:nvPr/>
        </p:nvPicPr>
        <p:blipFill>
          <a:blip r:embed="rId4" cstate="print"/>
          <a:stretch>
            <a:fillRect/>
          </a:stretch>
        </p:blipFill>
        <p:spPr>
          <a:xfrm>
            <a:off x="4448872" y="3505200"/>
            <a:ext cx="4695128" cy="33528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0"/>
            <a:ext cx="934871" cy="369332"/>
          </a:xfrm>
          <a:prstGeom prst="rect">
            <a:avLst/>
          </a:prstGeom>
        </p:spPr>
        <p:txBody>
          <a:bodyPr wrap="none">
            <a:spAutoFit/>
          </a:bodyPr>
          <a:lstStyle/>
          <a:p>
            <a:r>
              <a:rPr lang="ja-JP" altLang="en-US" b="1" dirty="0">
                <a:solidFill>
                  <a:srgbClr val="C00000"/>
                </a:solidFill>
                <a:ea typeface="Calibri" pitchFamily="34" charset="0"/>
                <a:cs typeface="Times New Roman" pitchFamily="18" charset="0"/>
              </a:rPr>
              <a:t>レシピ</a:t>
            </a:r>
            <a:r>
              <a:rPr lang="en-GB" b="1" dirty="0">
                <a:solidFill>
                  <a:srgbClr val="C00000"/>
                </a:solidFill>
                <a:ea typeface="Calibri" pitchFamily="34" charset="0"/>
                <a:cs typeface="Times New Roman" pitchFamily="18" charset="0"/>
              </a:rPr>
              <a:t> </a:t>
            </a:r>
          </a:p>
        </p:txBody>
      </p:sp>
      <p:sp>
        <p:nvSpPr>
          <p:cNvPr id="3" name="Rectangle 2"/>
          <p:cNvSpPr/>
          <p:nvPr/>
        </p:nvSpPr>
        <p:spPr>
          <a:xfrm>
            <a:off x="228600" y="990600"/>
            <a:ext cx="2133600" cy="1107996"/>
          </a:xfrm>
          <a:prstGeom prst="rect">
            <a:avLst/>
          </a:prstGeom>
        </p:spPr>
        <p:txBody>
          <a:bodyPr wrap="square">
            <a:spAutoFit/>
          </a:bodyPr>
          <a:lstStyle/>
          <a:p>
            <a:r>
              <a:rPr lang="en-GB" dirty="0"/>
              <a:t> </a:t>
            </a:r>
            <a:endParaRPr lang="en-US" dirty="0"/>
          </a:p>
          <a:p>
            <a:endParaRPr lang="en-GB" sz="1600" u="sng" dirty="0"/>
          </a:p>
          <a:p>
            <a:endParaRPr lang="en-GB" sz="1600" u="sng" dirty="0"/>
          </a:p>
          <a:p>
            <a:endParaRPr lang="en-GB" sz="1600" u="sng" dirty="0"/>
          </a:p>
        </p:txBody>
      </p:sp>
      <p:pic>
        <p:nvPicPr>
          <p:cNvPr id="6" name="Immagine 50"/>
          <p:cNvPicPr/>
          <p:nvPr/>
        </p:nvPicPr>
        <p:blipFill>
          <a:blip r:embed="rId2" cstate="email">
            <a:extLst>
              <a:ext uri="{28A0092B-C50C-407E-A947-70E740481C1C}">
                <a14:useLocalDpi xmlns:a14="http://schemas.microsoft.com/office/drawing/2010/main"/>
              </a:ext>
            </a:extLst>
          </a:blip>
          <a:srcRect/>
          <a:stretch>
            <a:fillRect/>
          </a:stretch>
        </p:blipFill>
        <p:spPr bwMode="auto">
          <a:xfrm>
            <a:off x="248285" y="1371600"/>
            <a:ext cx="361315" cy="382905"/>
          </a:xfrm>
          <a:prstGeom prst="rect">
            <a:avLst/>
          </a:prstGeom>
          <a:noFill/>
          <a:ln>
            <a:noFill/>
          </a:ln>
        </p:spPr>
      </p:pic>
      <p:sp>
        <p:nvSpPr>
          <p:cNvPr id="36867" name="Rectangle 3"/>
          <p:cNvSpPr>
            <a:spLocks noChangeArrowheads="1"/>
          </p:cNvSpPr>
          <p:nvPr/>
        </p:nvSpPr>
        <p:spPr bwMode="auto">
          <a:xfrm>
            <a:off x="513715" y="4145020"/>
            <a:ext cx="4515485" cy="25519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15000"/>
              </a:lnSpc>
              <a:spcAft>
                <a:spcPts val="0"/>
              </a:spcAft>
            </a:pPr>
            <a:r>
              <a:rPr lang="ja-JP" altLang="en-US" sz="1400" dirty="0">
                <a:solidFill>
                  <a:srgbClr val="202124"/>
                </a:solidFill>
                <a:latin typeface="+mj-lt"/>
                <a:ea typeface="Arial" panose="020B0604020202020204" pitchFamily="34" charset="0"/>
                <a:cs typeface="Times New Roman" panose="02020603050405020304" pitchFamily="18" charset="0"/>
              </a:rPr>
              <a:t>細かく刻んだセロリと人参をオリーブオイル少々とニンニクで柔らかくなるまで炒め、カットトマト、砂糖、塩を加え約</a:t>
            </a:r>
            <a:r>
              <a:rPr lang="en-US" altLang="ja-JP" sz="1400" dirty="0">
                <a:solidFill>
                  <a:srgbClr val="202124"/>
                </a:solidFill>
                <a:latin typeface="+mj-lt"/>
                <a:ea typeface="Arial" panose="020B0604020202020204" pitchFamily="34" charset="0"/>
                <a:cs typeface="Times New Roman" panose="02020603050405020304" pitchFamily="18" charset="0"/>
              </a:rPr>
              <a:t>40</a:t>
            </a:r>
            <a:r>
              <a:rPr lang="ja-JP" altLang="en-US" sz="1400" dirty="0">
                <a:solidFill>
                  <a:srgbClr val="202124"/>
                </a:solidFill>
                <a:latin typeface="+mj-lt"/>
                <a:ea typeface="Arial" panose="020B0604020202020204" pitchFamily="34" charset="0"/>
                <a:cs typeface="Times New Roman" panose="02020603050405020304" pitchFamily="18" charset="0"/>
              </a:rPr>
              <a:t>分とろ火で煮こみ、トマトソースを作る。野菜スープを温め、トマトソースに注ぎ、パン、残りのニンニク、エキストラバージンオリーブオイル少々、バジルも加える。火にかけたままかき混ぜ、スープにパンが完全に溶けたら出来上がり。ボール皿にスープを入れ、エキストラバージンオリーブオイル少々とバジルの葉一枚を添える。お好みでパルメザンチーズを散らす。</a:t>
            </a:r>
            <a:endParaRPr lang="it-IT" sz="1600" dirty="0">
              <a:latin typeface="+mj-lt"/>
              <a:ea typeface="Calibri" panose="020F0502020204030204" pitchFamily="34" charset="0"/>
              <a:cs typeface="Times New Roman" panose="02020603050405020304" pitchFamily="18" charset="0"/>
            </a:endParaRPr>
          </a:p>
        </p:txBody>
      </p:sp>
      <p:sp>
        <p:nvSpPr>
          <p:cNvPr id="10" name="Rectangle 9"/>
          <p:cNvSpPr/>
          <p:nvPr/>
        </p:nvSpPr>
        <p:spPr>
          <a:xfrm>
            <a:off x="174171" y="533400"/>
            <a:ext cx="5410200" cy="1200329"/>
          </a:xfrm>
          <a:prstGeom prst="rect">
            <a:avLst/>
          </a:prstGeom>
        </p:spPr>
        <p:txBody>
          <a:bodyPr wrap="square">
            <a:spAutoFit/>
          </a:bodyPr>
          <a:lstStyle/>
          <a:p>
            <a:r>
              <a:rPr lang="en-GB" b="1" dirty="0"/>
              <a:t> </a:t>
            </a:r>
            <a:endParaRPr lang="it-IT" sz="1400" dirty="0"/>
          </a:p>
          <a:p>
            <a:r>
              <a:rPr lang="ja-JP" altLang="en-US" sz="1400" b="1" dirty="0"/>
              <a:t>パッパ　アル　ポモドーロ</a:t>
            </a:r>
            <a:r>
              <a:rPr lang="en-GB" sz="1400" b="1" dirty="0"/>
              <a:t> – </a:t>
            </a:r>
            <a:r>
              <a:rPr lang="ja-JP" altLang="en-US" sz="1400" b="1" dirty="0"/>
              <a:t>パンとトマトのスープ</a:t>
            </a:r>
            <a:endParaRPr lang="it-IT" sz="1400" dirty="0"/>
          </a:p>
          <a:p>
            <a:pPr lvl="0" fontAlgn="base">
              <a:spcBef>
                <a:spcPct val="0"/>
              </a:spcBef>
              <a:spcAft>
                <a:spcPct val="0"/>
              </a:spcAft>
            </a:pPr>
            <a:endParaRPr lang="en-US" sz="4000" dirty="0">
              <a:latin typeface="Arial" pitchFamily="34" charset="0"/>
              <a:cs typeface="Arial" pitchFamily="34" charset="0"/>
            </a:endParaRPr>
          </a:p>
        </p:txBody>
      </p:sp>
      <p:sp>
        <p:nvSpPr>
          <p:cNvPr id="11" name="Rectangle 10"/>
          <p:cNvSpPr/>
          <p:nvPr/>
        </p:nvSpPr>
        <p:spPr>
          <a:xfrm>
            <a:off x="762000" y="1131333"/>
            <a:ext cx="3217286" cy="3486980"/>
          </a:xfrm>
          <a:prstGeom prst="rect">
            <a:avLst/>
          </a:prstGeom>
        </p:spPr>
        <p:txBody>
          <a:bodyPr wrap="square">
            <a:spAutoFit/>
          </a:bodyPr>
          <a:lstStyle/>
          <a:p>
            <a:r>
              <a:rPr lang="en-GB" sz="1400" b="1" dirty="0">
                <a:ea typeface="Arial" pitchFamily="34" charset="0"/>
                <a:cs typeface="Times New Roman" pitchFamily="18" charset="0"/>
              </a:rPr>
              <a:t> </a:t>
            </a:r>
            <a:r>
              <a:rPr lang="ja-JP" altLang="en-US" sz="1400" b="1" dirty="0">
                <a:ea typeface="Arial" pitchFamily="34" charset="0"/>
                <a:cs typeface="Times New Roman" pitchFamily="18" charset="0"/>
              </a:rPr>
              <a:t>調理時間</a:t>
            </a:r>
            <a:r>
              <a:rPr lang="en-GB" sz="1400" b="1" dirty="0"/>
              <a:t>:</a:t>
            </a:r>
            <a:r>
              <a:rPr lang="en-GB" sz="1400" dirty="0"/>
              <a:t> </a:t>
            </a:r>
            <a:r>
              <a:rPr lang="en-GB" sz="1400" i="1" dirty="0"/>
              <a:t>55 </a:t>
            </a:r>
            <a:r>
              <a:rPr lang="ja-JP" altLang="en-US" sz="1400" i="1" dirty="0"/>
              <a:t>分</a:t>
            </a:r>
            <a:r>
              <a:rPr lang="en-GB" sz="1400" b="1" i="1" dirty="0"/>
              <a:t>   </a:t>
            </a:r>
            <a:r>
              <a:rPr lang="ja-JP" altLang="en-US" sz="1400" b="1" i="1" dirty="0"/>
              <a:t>難易度</a:t>
            </a:r>
            <a:r>
              <a:rPr lang="en-GB" sz="1400" b="1" i="1" dirty="0"/>
              <a:t>: </a:t>
            </a:r>
            <a:r>
              <a:rPr lang="ja-JP" altLang="en-US" sz="1400" b="1" i="1" dirty="0"/>
              <a:t>初級</a:t>
            </a:r>
            <a:r>
              <a:rPr lang="en-GB" sz="1400" i="1" dirty="0"/>
              <a:t>     </a:t>
            </a:r>
            <a:r>
              <a:rPr lang="ja-JP" altLang="en-US" sz="1400" b="1" i="1" dirty="0"/>
              <a:t>分量</a:t>
            </a:r>
            <a:r>
              <a:rPr lang="en-GB" sz="1400" b="1" i="1" dirty="0"/>
              <a:t>:</a:t>
            </a:r>
            <a:r>
              <a:rPr lang="en-GB" sz="1400" i="1" dirty="0"/>
              <a:t> 4 </a:t>
            </a:r>
            <a:r>
              <a:rPr lang="ja-JP" altLang="en-US" sz="1400" i="1" dirty="0"/>
              <a:t>人分</a:t>
            </a:r>
            <a:r>
              <a:rPr lang="en-GB" sz="1400" i="1" dirty="0"/>
              <a:t>     </a:t>
            </a:r>
            <a:endParaRPr lang="it-IT" sz="1400" dirty="0"/>
          </a:p>
          <a:p>
            <a:r>
              <a:rPr lang="en-GB" sz="1400" dirty="0"/>
              <a:t> </a:t>
            </a:r>
            <a:endParaRPr lang="it-IT" sz="1400" dirty="0"/>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カットトマト　</a:t>
            </a:r>
            <a:r>
              <a:rPr lang="en-GB" sz="1200" dirty="0">
                <a:ea typeface="Arial" panose="020B0604020202020204" pitchFamily="34" charset="0"/>
                <a:cs typeface="Times New Roman" panose="02020603050405020304" pitchFamily="18" charset="0"/>
              </a:rPr>
              <a:t>800 g </a:t>
            </a:r>
            <a:r>
              <a:rPr lang="ja-JP" altLang="en-US" sz="1200" dirty="0">
                <a:ea typeface="Arial" panose="020B0604020202020204" pitchFamily="34" charset="0"/>
                <a:cs typeface="Times New Roman" panose="02020603050405020304" pitchFamily="18" charset="0"/>
              </a:rPr>
              <a:t>　</a:t>
            </a:r>
            <a:endParaRPr lang="it-IT" sz="1200" dirty="0">
              <a:ea typeface="Arial" panose="020B060402020202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固くなったパン　</a:t>
            </a:r>
            <a:r>
              <a:rPr lang="en-GB" sz="1200" dirty="0">
                <a:ea typeface="Arial" panose="020B0604020202020204" pitchFamily="34" charset="0"/>
                <a:cs typeface="Times New Roman" panose="02020603050405020304" pitchFamily="18" charset="0"/>
              </a:rPr>
              <a:t>300 g </a:t>
            </a:r>
            <a:r>
              <a:rPr lang="ja-JP" altLang="en-US" sz="1200" dirty="0">
                <a:ea typeface="Arial" panose="020B0604020202020204" pitchFamily="34" charset="0"/>
                <a:cs typeface="Times New Roman" panose="02020603050405020304" pitchFamily="18" charset="0"/>
              </a:rPr>
              <a:t>　</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野菜のスープストック　</a:t>
            </a:r>
            <a:r>
              <a:rPr lang="en-US" altLang="ja-JP" sz="1200" dirty="0">
                <a:ea typeface="Arial" panose="020B0604020202020204" pitchFamily="34" charset="0"/>
                <a:cs typeface="Times New Roman" panose="02020603050405020304" pitchFamily="18" charset="0"/>
              </a:rPr>
              <a:t>1L</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en-GB" sz="1200" dirty="0">
                <a:ea typeface="Arial" panose="020B0604020202020204" pitchFamily="34" charset="0"/>
                <a:cs typeface="Times New Roman" panose="02020603050405020304" pitchFamily="18" charset="0"/>
              </a:rPr>
              <a:t> </a:t>
            </a:r>
            <a:r>
              <a:rPr lang="ja-JP" altLang="en-US" sz="1200" dirty="0">
                <a:ea typeface="Arial" panose="020B0604020202020204" pitchFamily="34" charset="0"/>
                <a:cs typeface="Times New Roman" panose="02020603050405020304" pitchFamily="18" charset="0"/>
              </a:rPr>
              <a:t>ニンニク　</a:t>
            </a:r>
            <a:r>
              <a:rPr lang="en-US" altLang="ja-JP" sz="1200" dirty="0">
                <a:ea typeface="Arial" panose="020B0604020202020204" pitchFamily="34" charset="0"/>
                <a:cs typeface="Times New Roman" panose="02020603050405020304" pitchFamily="18" charset="0"/>
              </a:rPr>
              <a:t>4</a:t>
            </a:r>
            <a:r>
              <a:rPr lang="ja-JP" altLang="en-US" sz="1200" dirty="0">
                <a:ea typeface="Arial" panose="020B0604020202020204" pitchFamily="34" charset="0"/>
                <a:cs typeface="Times New Roman" panose="02020603050405020304" pitchFamily="18" charset="0"/>
              </a:rPr>
              <a:t>片</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バジルの葉　</a:t>
            </a:r>
            <a:r>
              <a:rPr lang="en-GB" sz="1200" dirty="0">
                <a:ea typeface="Arial" panose="020B0604020202020204" pitchFamily="34" charset="0"/>
                <a:cs typeface="Times New Roman" panose="02020603050405020304" pitchFamily="18" charset="0"/>
              </a:rPr>
              <a:t>10 </a:t>
            </a:r>
            <a:r>
              <a:rPr lang="ja-JP" altLang="en-US" sz="1200" dirty="0">
                <a:ea typeface="Arial" panose="020B0604020202020204" pitchFamily="34" charset="0"/>
                <a:cs typeface="Times New Roman" panose="02020603050405020304" pitchFamily="18" charset="0"/>
              </a:rPr>
              <a:t>枚</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セロリの茎　</a:t>
            </a:r>
            <a:r>
              <a:rPr lang="en-GB" sz="1200" dirty="0">
                <a:ea typeface="Arial" panose="020B0604020202020204" pitchFamily="34" charset="0"/>
                <a:cs typeface="Times New Roman" panose="02020603050405020304" pitchFamily="18" charset="0"/>
              </a:rPr>
              <a:t>1 </a:t>
            </a:r>
            <a:r>
              <a:rPr lang="ja-JP" altLang="en-US" sz="1200" dirty="0">
                <a:ea typeface="Arial" panose="020B0604020202020204" pitchFamily="34" charset="0"/>
                <a:cs typeface="Times New Roman" panose="02020603050405020304" pitchFamily="18" charset="0"/>
              </a:rPr>
              <a:t>本</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ニンジン　</a:t>
            </a:r>
            <a:r>
              <a:rPr lang="en-GB" sz="1200" dirty="0">
                <a:ea typeface="Arial" panose="020B0604020202020204" pitchFamily="34" charset="0"/>
                <a:cs typeface="Times New Roman" panose="02020603050405020304" pitchFamily="18" charset="0"/>
              </a:rPr>
              <a:t>1</a:t>
            </a:r>
            <a:r>
              <a:rPr lang="ja-JP" altLang="en-US" sz="1200" dirty="0">
                <a:ea typeface="Arial" panose="020B0604020202020204" pitchFamily="34" charset="0"/>
                <a:cs typeface="Times New Roman" panose="02020603050405020304" pitchFamily="18" charset="0"/>
              </a:rPr>
              <a:t>本</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エキストラバージンオリーブオイル　</a:t>
            </a:r>
            <a:r>
              <a:rPr lang="en-GB" sz="1200" dirty="0">
                <a:ea typeface="Arial" panose="020B0604020202020204" pitchFamily="34" charset="0"/>
                <a:cs typeface="Times New Roman" panose="02020603050405020304" pitchFamily="18" charset="0"/>
              </a:rPr>
              <a:t>50 g </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パルメザンチーズ　</a:t>
            </a:r>
            <a:r>
              <a:rPr lang="en-GB" sz="1200" dirty="0">
                <a:ea typeface="Arial" panose="020B0604020202020204" pitchFamily="34" charset="0"/>
                <a:cs typeface="Times New Roman" panose="02020603050405020304" pitchFamily="18" charset="0"/>
              </a:rPr>
              <a:t>50 g  </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砂糖　小さじ　</a:t>
            </a:r>
            <a:r>
              <a:rPr lang="en-GB" sz="1200" dirty="0">
                <a:ea typeface="Arial" panose="020B0604020202020204" pitchFamily="34" charset="0"/>
                <a:cs typeface="Times New Roman" panose="02020603050405020304" pitchFamily="18" charset="0"/>
              </a:rPr>
              <a:t>½ </a:t>
            </a:r>
            <a:endParaRPr lang="it-IT" sz="1200" dirty="0">
              <a:ea typeface="Calibri" panose="020F0502020204030204" pitchFamily="34" charset="0"/>
              <a:cs typeface="Times New Roman" panose="02020603050405020304" pitchFamily="18" charset="0"/>
            </a:endParaRPr>
          </a:p>
          <a:p>
            <a:pPr algn="just">
              <a:lnSpc>
                <a:spcPct val="115000"/>
              </a:lnSpc>
              <a:spcAft>
                <a:spcPts val="0"/>
              </a:spcAft>
            </a:pPr>
            <a:r>
              <a:rPr lang="ja-JP" altLang="en-US" sz="1200" dirty="0">
                <a:ea typeface="Arial" panose="020B0604020202020204" pitchFamily="34" charset="0"/>
                <a:cs typeface="Times New Roman" panose="02020603050405020304" pitchFamily="18" charset="0"/>
              </a:rPr>
              <a:t>塩コショウ　適宜</a:t>
            </a:r>
            <a:endParaRPr lang="en-US" altLang="ja-JP" sz="1200" dirty="0">
              <a:ea typeface="Arial" panose="020B0604020202020204" pitchFamily="34" charset="0"/>
              <a:cs typeface="Times New Roman" panose="02020603050405020304" pitchFamily="18" charset="0"/>
            </a:endParaRPr>
          </a:p>
          <a:p>
            <a:pPr algn="just">
              <a:lnSpc>
                <a:spcPct val="115000"/>
              </a:lnSpc>
              <a:spcAft>
                <a:spcPts val="0"/>
              </a:spcAft>
            </a:pPr>
            <a:endParaRPr lang="en-US" altLang="ja-JP" sz="1200" dirty="0">
              <a:ea typeface="Arial" panose="020B0604020202020204" pitchFamily="34" charset="0"/>
              <a:cs typeface="Times New Roman" panose="02020603050405020304" pitchFamily="18" charset="0"/>
            </a:endParaRPr>
          </a:p>
          <a:p>
            <a:pPr algn="just">
              <a:lnSpc>
                <a:spcPct val="115000"/>
              </a:lnSpc>
              <a:spcAft>
                <a:spcPts val="0"/>
              </a:spcAft>
            </a:pPr>
            <a:endParaRPr lang="it-IT" sz="1200" dirty="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34E74E65-DCB5-0144-9FD3-ED1A05A71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353950"/>
            <a:ext cx="3465570" cy="491709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762000"/>
            <a:ext cx="4523691" cy="3388620"/>
          </a:xfrm>
          <a:prstGeom prst="rect">
            <a:avLst/>
          </a:prstGeom>
        </p:spPr>
        <p:txBody>
          <a:bodyPr wrap="square">
            <a:spAutoFit/>
          </a:bodyPr>
          <a:lstStyle/>
          <a:p>
            <a:r>
              <a:rPr lang="en-GB" sz="1400" b="1" dirty="0"/>
              <a:t> </a:t>
            </a:r>
            <a:endParaRPr lang="it-IT" sz="1400" dirty="0"/>
          </a:p>
          <a:p>
            <a:r>
              <a:rPr lang="ja-JP" altLang="en-US" sz="1400" b="1" dirty="0"/>
              <a:t>イカのソースのパッケリ</a:t>
            </a:r>
            <a:r>
              <a:rPr lang="en-GB" sz="1400" dirty="0"/>
              <a:t> – </a:t>
            </a:r>
            <a:r>
              <a:rPr lang="en-GB" sz="1400" b="1" dirty="0"/>
              <a:t>PACCHERI WITH SQUID</a:t>
            </a:r>
            <a:endParaRPr lang="it-IT" sz="1400" dirty="0"/>
          </a:p>
          <a:p>
            <a:endParaRPr lang="en-GB" b="1" i="1" dirty="0"/>
          </a:p>
          <a:p>
            <a:r>
              <a:rPr lang="ja-JP" altLang="en-US" sz="1400" b="1" i="1" dirty="0"/>
              <a:t>調理時間　</a:t>
            </a:r>
            <a:r>
              <a:rPr lang="en-GB" sz="1400" b="1" dirty="0"/>
              <a:t>:</a:t>
            </a:r>
            <a:r>
              <a:rPr lang="en-GB" sz="1400" dirty="0"/>
              <a:t> </a:t>
            </a:r>
            <a:r>
              <a:rPr lang="en-GB" sz="1400" i="1" dirty="0"/>
              <a:t>45 </a:t>
            </a:r>
            <a:r>
              <a:rPr lang="ja-JP" altLang="en-US" sz="1400" i="1" dirty="0"/>
              <a:t>分</a:t>
            </a:r>
            <a:r>
              <a:rPr lang="en-GB" sz="1400" b="1" i="1" dirty="0"/>
              <a:t>      </a:t>
            </a:r>
            <a:r>
              <a:rPr lang="ja-JP" altLang="en-US" sz="1400" b="1" i="1" dirty="0"/>
              <a:t>難易度　：</a:t>
            </a:r>
            <a:r>
              <a:rPr lang="ja-JP" altLang="en-US" sz="1400" i="1" dirty="0"/>
              <a:t>中級</a:t>
            </a:r>
            <a:r>
              <a:rPr lang="en-GB" sz="1400" i="1" dirty="0"/>
              <a:t>         </a:t>
            </a:r>
            <a:r>
              <a:rPr lang="ja-JP" altLang="en-US" sz="1400" i="1" dirty="0"/>
              <a:t>分量　</a:t>
            </a:r>
            <a:r>
              <a:rPr lang="en-GB" sz="1400" i="1" dirty="0"/>
              <a:t>: 4 </a:t>
            </a:r>
            <a:r>
              <a:rPr lang="ja-JP" altLang="en-US" sz="1400" i="1" dirty="0"/>
              <a:t>人分</a:t>
            </a:r>
            <a:endParaRPr lang="it-IT" sz="1400" dirty="0"/>
          </a:p>
          <a:p>
            <a:r>
              <a:rPr lang="en-GB" b="1" dirty="0"/>
              <a:t> </a:t>
            </a:r>
            <a:endParaRPr lang="en-GB" sz="1600" dirty="0"/>
          </a:p>
          <a:p>
            <a:pPr>
              <a:lnSpc>
                <a:spcPct val="115000"/>
              </a:lnSpc>
              <a:spcAft>
                <a:spcPts val="0"/>
              </a:spcAft>
            </a:pPr>
            <a:r>
              <a:rPr lang="ja-JP" altLang="en-US" sz="1200" dirty="0">
                <a:ea typeface="Arial" panose="020B0604020202020204" pitchFamily="34" charset="0"/>
                <a:cs typeface="Times New Roman" panose="02020603050405020304" pitchFamily="18" charset="0"/>
              </a:rPr>
              <a:t>下ごしらえしたイカ　</a:t>
            </a:r>
            <a:r>
              <a:rPr lang="it-IT" sz="1200" dirty="0">
                <a:ea typeface="Arial" panose="020B0604020202020204" pitchFamily="34" charset="0"/>
                <a:cs typeface="Times New Roman" panose="02020603050405020304" pitchFamily="18" charset="0"/>
              </a:rPr>
              <a:t>500 g  </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パッケリ（パスタ）</a:t>
            </a:r>
            <a:r>
              <a:rPr lang="it-IT" sz="1200" dirty="0">
                <a:ea typeface="Arial" panose="020B0604020202020204" pitchFamily="34" charset="0"/>
                <a:cs typeface="Times New Roman" panose="02020603050405020304" pitchFamily="18" charset="0"/>
              </a:rPr>
              <a:t>320 g</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チェリートマト缶</a:t>
            </a:r>
            <a:r>
              <a:rPr lang="en-GB" sz="1200" dirty="0">
                <a:ea typeface="Arial" panose="020B0604020202020204" pitchFamily="34" charset="0"/>
                <a:cs typeface="Times New Roman" panose="02020603050405020304" pitchFamily="18" charset="0"/>
              </a:rPr>
              <a:t>200 g</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トマトパッサータ（トマトピューレ）</a:t>
            </a:r>
            <a:r>
              <a:rPr lang="en-GB" sz="1200" dirty="0">
                <a:ea typeface="Arial" panose="020B0604020202020204" pitchFamily="34" charset="0"/>
                <a:cs typeface="Times New Roman" panose="02020603050405020304" pitchFamily="18" charset="0"/>
              </a:rPr>
              <a:t>200 g  </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エキストラバージンオリーブオイル</a:t>
            </a:r>
            <a:r>
              <a:rPr lang="en-GB" sz="1200" dirty="0">
                <a:ea typeface="Arial" panose="020B0604020202020204" pitchFamily="34" charset="0"/>
                <a:cs typeface="Times New Roman" panose="02020603050405020304" pitchFamily="18" charset="0"/>
              </a:rPr>
              <a:t>50 g</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白ワイン　</a:t>
            </a:r>
            <a:r>
              <a:rPr lang="en-GB" sz="1200" dirty="0">
                <a:ea typeface="Arial" panose="020B0604020202020204" pitchFamily="34" charset="0"/>
                <a:cs typeface="Times New Roman" panose="02020603050405020304" pitchFamily="18" charset="0"/>
              </a:rPr>
              <a:t>50 g  </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赤唐辛子　</a:t>
            </a:r>
            <a:r>
              <a:rPr lang="en-GB" sz="1200" dirty="0">
                <a:ea typeface="Arial" panose="020B0604020202020204" pitchFamily="34" charset="0"/>
                <a:cs typeface="Times New Roman" panose="02020603050405020304" pitchFamily="18" charset="0"/>
              </a:rPr>
              <a:t>1 </a:t>
            </a:r>
            <a:r>
              <a:rPr lang="ja-JP" altLang="en-US" sz="1200" dirty="0">
                <a:solidFill>
                  <a:srgbClr val="0563C1"/>
                </a:solidFill>
                <a:ea typeface="Arial" panose="020B0604020202020204" pitchFamily="34" charset="0"/>
                <a:cs typeface="Times New Roman" panose="02020603050405020304" pitchFamily="18" charset="0"/>
              </a:rPr>
              <a:t>本</a:t>
            </a:r>
            <a:r>
              <a:rPr lang="en-GB" sz="1200" dirty="0">
                <a:ea typeface="Arial" panose="020B0604020202020204" pitchFamily="34" charset="0"/>
                <a:cs typeface="Times New Roman" panose="02020603050405020304" pitchFamily="18" charset="0"/>
              </a:rPr>
              <a:t> </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ニンニク　</a:t>
            </a:r>
            <a:r>
              <a:rPr lang="en-GB" sz="1200" dirty="0">
                <a:ea typeface="Arial" panose="020B0604020202020204" pitchFamily="34" charset="0"/>
                <a:cs typeface="Times New Roman" panose="02020603050405020304" pitchFamily="18" charset="0"/>
              </a:rPr>
              <a:t>2</a:t>
            </a:r>
            <a:r>
              <a:rPr lang="ja-JP" altLang="en-US" sz="1200" dirty="0">
                <a:ea typeface="Arial" panose="020B0604020202020204" pitchFamily="34" charset="0"/>
                <a:cs typeface="Times New Roman" panose="02020603050405020304" pitchFamily="18" charset="0"/>
              </a:rPr>
              <a:t>片</a:t>
            </a:r>
            <a:r>
              <a:rPr lang="en-GB" sz="1200" dirty="0">
                <a:ea typeface="Arial" panose="020B0604020202020204" pitchFamily="34" charset="0"/>
                <a:cs typeface="Times New Roman" panose="02020603050405020304" pitchFamily="18" charset="0"/>
              </a:rPr>
              <a:t> </a:t>
            </a:r>
            <a:endParaRPr lang="it-IT" sz="1200" dirty="0">
              <a:ea typeface="Calibri" panose="020F0502020204030204" pitchFamily="34" charset="0"/>
              <a:cs typeface="Times New Roman" panose="02020603050405020304" pitchFamily="18" charset="0"/>
            </a:endParaRPr>
          </a:p>
          <a:p>
            <a:pPr>
              <a:lnSpc>
                <a:spcPct val="115000"/>
              </a:lnSpc>
              <a:spcAft>
                <a:spcPts val="0"/>
              </a:spcAft>
            </a:pPr>
            <a:r>
              <a:rPr lang="ja-JP" altLang="en-US" sz="1200" dirty="0">
                <a:ea typeface="Arial" panose="020B0604020202020204" pitchFamily="34" charset="0"/>
                <a:cs typeface="Times New Roman" panose="02020603050405020304" pitchFamily="18" charset="0"/>
              </a:rPr>
              <a:t>みじん切りパセリ　大匙　</a:t>
            </a:r>
            <a:r>
              <a:rPr lang="en-GB" sz="1200" dirty="0">
                <a:ea typeface="Arial" panose="020B0604020202020204" pitchFamily="34" charset="0"/>
                <a:cs typeface="Times New Roman" panose="02020603050405020304" pitchFamily="18" charset="0"/>
              </a:rPr>
              <a:t>2</a:t>
            </a:r>
            <a:endParaRPr lang="it-IT" sz="1200" dirty="0">
              <a:ea typeface="Calibri" panose="020F0502020204030204" pitchFamily="34" charset="0"/>
              <a:cs typeface="Times New Roman" panose="02020603050405020304" pitchFamily="18" charset="0"/>
            </a:endParaRPr>
          </a:p>
          <a:p>
            <a:r>
              <a:rPr lang="ja-JP" altLang="en-US" sz="1200" dirty="0">
                <a:ea typeface="Arial" panose="020B0604020202020204" pitchFamily="34" charset="0"/>
              </a:rPr>
              <a:t>塩　適宜</a:t>
            </a:r>
            <a:endParaRPr lang="it-IT" sz="1200" dirty="0"/>
          </a:p>
        </p:txBody>
      </p:sp>
      <p:sp>
        <p:nvSpPr>
          <p:cNvPr id="3" name="Rectangle 2"/>
          <p:cNvSpPr/>
          <p:nvPr/>
        </p:nvSpPr>
        <p:spPr>
          <a:xfrm>
            <a:off x="429308" y="4584918"/>
            <a:ext cx="8486091" cy="1600438"/>
          </a:xfrm>
          <a:prstGeom prst="rect">
            <a:avLst/>
          </a:prstGeom>
        </p:spPr>
        <p:txBody>
          <a:bodyPr wrap="square">
            <a:spAutoFit/>
          </a:bodyPr>
          <a:lstStyle/>
          <a:p>
            <a:pPr algn="just"/>
            <a:r>
              <a:rPr lang="ja-JP" altLang="en-US" sz="1400" dirty="0"/>
              <a:t>パスタ用に大きめの鍋にたっぷりの水を入れ沸騰させたら、塩を加える。約</a:t>
            </a:r>
            <a:r>
              <a:rPr lang="en-US" altLang="ja-JP" sz="1400" dirty="0"/>
              <a:t>1</a:t>
            </a:r>
            <a:r>
              <a:rPr lang="ja-JP" altLang="en-US" sz="1400" dirty="0"/>
              <a:t>．</a:t>
            </a:r>
            <a:r>
              <a:rPr lang="en-US" altLang="ja-JP" sz="1400" dirty="0"/>
              <a:t>5</a:t>
            </a:r>
            <a:r>
              <a:rPr lang="ja-JP" altLang="en-US" sz="1400" dirty="0"/>
              <a:t>センチ幅にイカの胴体を輪切りにする。足は切り離して輪切りと同じくらいの大きさにカットしておく。赤唐辛子を薄く輪切りにする。潰したニンニクとオリーブオイル少々をフライパンに入れて、赤唐辛子も加え、ニンニクが柔らかくなるまで、とろ火で数分炒める。そこへイカの輪切りと足を加え、イカが固くならないように強火で</a:t>
            </a:r>
            <a:r>
              <a:rPr lang="en-US" altLang="ja-JP" sz="1400" dirty="0"/>
              <a:t>1</a:t>
            </a:r>
            <a:r>
              <a:rPr lang="ja-JP" altLang="en-US" sz="1400" dirty="0"/>
              <a:t>分炒めたら、白ワインを加え、蒸発するまで数分待つ。そこへチェリートマトとトマトパッサータを加え、とろ火にして</a:t>
            </a:r>
            <a:r>
              <a:rPr lang="en-US" altLang="ja-JP" sz="1400" dirty="0"/>
              <a:t>5-6</a:t>
            </a:r>
            <a:r>
              <a:rPr lang="ja-JP" altLang="en-US" sz="1400" dirty="0"/>
              <a:t>分かき混ぜる。同時に沸騰させて塩を入れたお湯にパッケリを入れて茹で、湯切り（パスタを茹でたお湯は、おたま</a:t>
            </a:r>
            <a:r>
              <a:rPr lang="en-US" altLang="ja-JP" sz="1400" dirty="0"/>
              <a:t>1</a:t>
            </a:r>
            <a:r>
              <a:rPr lang="ja-JP" altLang="en-US" sz="1400" dirty="0"/>
              <a:t>杯分とっておく）したら、仕上がったソースにパスタと取り置いたお湯を加え混ぜて出来上がり。</a:t>
            </a:r>
            <a:endParaRPr lang="it-IT" sz="1400" dirty="0"/>
          </a:p>
        </p:txBody>
      </p:sp>
      <p:sp>
        <p:nvSpPr>
          <p:cNvPr id="4" name="Rectangle 3"/>
          <p:cNvSpPr/>
          <p:nvPr/>
        </p:nvSpPr>
        <p:spPr>
          <a:xfrm>
            <a:off x="228600" y="228600"/>
            <a:ext cx="934871" cy="369332"/>
          </a:xfrm>
          <a:prstGeom prst="rect">
            <a:avLst/>
          </a:prstGeom>
        </p:spPr>
        <p:txBody>
          <a:bodyPr wrap="none">
            <a:spAutoFit/>
          </a:bodyPr>
          <a:lstStyle/>
          <a:p>
            <a:r>
              <a:rPr lang="ja-JP" altLang="en-US" b="1" dirty="0">
                <a:solidFill>
                  <a:srgbClr val="C00000"/>
                </a:solidFill>
                <a:ea typeface="Calibri" pitchFamily="34" charset="0"/>
                <a:cs typeface="Times New Roman" pitchFamily="18" charset="0"/>
              </a:rPr>
              <a:t>レシピ</a:t>
            </a:r>
            <a:r>
              <a:rPr lang="en-GB" b="1" dirty="0">
                <a:solidFill>
                  <a:srgbClr val="C00000"/>
                </a:solidFill>
                <a:ea typeface="Calibri" pitchFamily="34" charset="0"/>
                <a:cs typeface="Times New Roman" pitchFamily="18" charset="0"/>
              </a:rPr>
              <a:t> </a:t>
            </a:r>
          </a:p>
        </p:txBody>
      </p:sp>
      <p:pic>
        <p:nvPicPr>
          <p:cNvPr id="6" name="Immagine 50"/>
          <p:cNvPicPr/>
          <p:nvPr/>
        </p:nvPicPr>
        <p:blipFill>
          <a:blip r:embed="rId2" cstate="email">
            <a:extLst>
              <a:ext uri="{28A0092B-C50C-407E-A947-70E740481C1C}">
                <a14:useLocalDpi xmlns:a14="http://schemas.microsoft.com/office/drawing/2010/main"/>
              </a:ext>
            </a:extLst>
          </a:blip>
          <a:srcRect/>
          <a:stretch>
            <a:fillRect/>
          </a:stretch>
        </p:blipFill>
        <p:spPr bwMode="auto">
          <a:xfrm>
            <a:off x="155079" y="1371600"/>
            <a:ext cx="361315" cy="382905"/>
          </a:xfrm>
          <a:prstGeom prst="rect">
            <a:avLst/>
          </a:prstGeom>
          <a:noFill/>
          <a:ln>
            <a:noFill/>
          </a:ln>
        </p:spPr>
      </p:pic>
      <p:pic>
        <p:nvPicPr>
          <p:cNvPr id="8" name="Immagine 7">
            <a:extLst>
              <a:ext uri="{FF2B5EF4-FFF2-40B4-BE49-F238E27FC236}">
                <a16:creationId xmlns:a16="http://schemas.microsoft.com/office/drawing/2014/main" id="{634F5FB9-C8C3-2745-8D55-9D7E1858B3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56" t="3333" r="1103" b="12222"/>
          <a:stretch/>
        </p:blipFill>
        <p:spPr>
          <a:xfrm rot="5400000">
            <a:off x="5316995" y="983196"/>
            <a:ext cx="2994122" cy="392333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2853</TotalTime>
  <Words>3156</Words>
  <Application>Microsoft Office PowerPoint</Application>
  <PresentationFormat>画面に合わせる (4:3)</PresentationFormat>
  <Paragraphs>231</Paragraphs>
  <Slides>22</Slides>
  <Notes>10</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22</vt:i4>
      </vt:variant>
    </vt:vector>
  </HeadingPairs>
  <TitlesOfParts>
    <vt:vector size="25" baseType="lpstr">
      <vt:lpstr>Arial</vt:lpstr>
      <vt:lpstr>Calibri</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Kelli</dc:creator>
  <cp:lastModifiedBy>香保里 宮口</cp:lastModifiedBy>
  <cp:revision>264</cp:revision>
  <cp:lastPrinted>2019-12-16T14:54:19Z</cp:lastPrinted>
  <dcterms:created xsi:type="dcterms:W3CDTF">2019-07-25T02:40:24Z</dcterms:created>
  <dcterms:modified xsi:type="dcterms:W3CDTF">2020-04-16T04:45:21Z</dcterms:modified>
</cp:coreProperties>
</file>